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59" r:id="rId4"/>
    <p:sldId id="260" r:id="rId5"/>
    <p:sldId id="261" r:id="rId6"/>
    <p:sldId id="262" r:id="rId7"/>
    <p:sldId id="263" r:id="rId8"/>
    <p:sldId id="264" r:id="rId9"/>
    <p:sldId id="270" r:id="rId10"/>
    <p:sldId id="265" r:id="rId11"/>
    <p:sldId id="278" r:id="rId12"/>
    <p:sldId id="267" r:id="rId13"/>
    <p:sldId id="266" r:id="rId14"/>
    <p:sldId id="268" r:id="rId15"/>
    <p:sldId id="272" r:id="rId16"/>
    <p:sldId id="27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8BF386E1-C5C5-451F-B497-1B23B1A3EEB3}">
          <p14:sldIdLst/>
        </p14:section>
        <p14:section name="Section 1" id="{3E578860-65E0-4F44-A217-467AB293CBA7}">
          <p14:sldIdLst/>
        </p14:section>
        <p14:section name="  Key to Filling Out Your   Family Tree   " id="{CB9C3F29-D3AC-4F98-87D0-EE572B70AB53}">
          <p14:sldIdLst>
            <p14:sldId id="282"/>
          </p14:sldIdLst>
        </p14:section>
        <p14:section name="   WHO?             who of owl  " id="{930F398A-A90D-4937-BC4E-46342DB8787A}">
          <p14:sldIdLst>
            <p14:sldId id="257"/>
          </p14:sldIdLst>
        </p14:section>
        <p14:section name="                              WHO AM I? " id="{DA4869C7-950C-4147-8751-F16C48936508}">
          <p14:sldIdLst>
            <p14:sldId id="259"/>
          </p14:sldIdLst>
        </p14:section>
        <p14:section name="The Family Tree is Vital to  Answering the Question of Who am I" id="{6629315B-0011-4207-9A5D-2752409D22AF}">
          <p14:sldIdLst>
            <p14:sldId id="260"/>
          </p14:sldIdLst>
        </p14:section>
        <p14:section name="Key to Family Tree Success is a  Good Set of Resources (to open the doors)  The H-H DNA Surname Project is a key to unlocking vital resources. " id="{C20B3A61-FE8C-4312-BC8B-E1A19BC147C3}">
          <p14:sldIdLst>
            <p14:sldId id="261"/>
          </p14:sldIdLst>
        </p14:section>
        <p14:section name="  The Haworth-Howarth Surname Project" id="{D4ED7FBF-002A-422A-995D-183FCF627BEC}">
          <p14:sldIdLst>
            <p14:sldId id="262"/>
          </p14:sldIdLst>
        </p14:section>
        <p14:section name="Descendants of George the ‘Immigrant’" id="{76B57489-9C9A-42B5-AA14-3BF282EB43E7}">
          <p14:sldIdLst>
            <p14:sldId id="263"/>
          </p14:sldIdLst>
        </p14:section>
        <p14:section name="Visit the Project Website" id="{F67DE17F-93AD-4DE7-BF59-CFA374A0EE35}">
          <p14:sldIdLst>
            <p14:sldId id="264"/>
          </p14:sldIdLst>
        </p14:section>
        <p14:section name="Help on Paying for DNA Test? We can help!" id="{32DED8DA-F365-4AEB-9C77-F83D4D9EF74E}">
          <p14:sldIdLst>
            <p14:sldId id="270"/>
          </p14:sldIdLst>
        </p14:section>
        <p14:section name=" We are here to help you!" id="{CF1809D3-93D7-44FF-8073-E34A8C0CC3BF}">
          <p14:sldIdLst>
            <p14:sldId id="265"/>
            <p14:sldId id="278"/>
          </p14:sldIdLst>
        </p14:section>
        <p14:section name="We have fun, too!" id="{E7C08D90-814C-4845-B7C5-D2AD5F671CB6}">
          <p14:sldIdLst>
            <p14:sldId id="267"/>
          </p14:sldIdLst>
        </p14:section>
        <p14:section name="Look who created our logo – Emma, one of the younger faces of the group." id="{BDC42668-66B4-4DEE-9260-36163BB1E69D}">
          <p14:sldIdLst>
            <p14:sldId id="266"/>
          </p14:sldIdLst>
        </p14:section>
        <p14:section name=" Questions?" id="{8C7B8C4E-C734-44A3-9AFD-E8DB06D250AA}">
          <p14:sldIdLst>
            <p14:sldId id="268"/>
          </p14:sldIdLst>
        </p14:section>
        <p14:section name="Slide Show?" id="{68DFE210-00D9-4D58-AB92-C9B909CD5B22}">
          <p14:sldIdLst>
            <p14:sldId id="272"/>
          </p14:sldIdLst>
        </p14:section>
        <p14:section name="Section 16" id="{D6383CE9-D08D-4D2A-9234-F20EA650500E}">
          <p14:sldIdLst>
            <p14:sldId id="271"/>
          </p14:sldIdLst>
        </p14:section>
        <p14:section name="Section 17" id="{C9C2CEA4-F77A-4BC8-B96B-5A4562D65C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809F7-B57C-41C4-9A4E-1540E35B3D20}" v="1" dt="2021-06-12T21:53:45.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A19D-1238-41BC-9E8A-731D4A141D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E5CA0-8428-4F61-BF56-9E6EED65D2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373662-633E-43E6-A52E-2426EFC82A1F}"/>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5" name="Footer Placeholder 4">
            <a:extLst>
              <a:ext uri="{FF2B5EF4-FFF2-40B4-BE49-F238E27FC236}">
                <a16:creationId xmlns:a16="http://schemas.microsoft.com/office/drawing/2014/main" id="{E11F0770-8888-4BA1-9FB5-7A7A7DA1A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43FDA-8EEF-4599-8C9B-A5F416C1FB09}"/>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113120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AA2F-D371-4443-92D2-2168E9D80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1152D-A4D7-454A-8641-2F4A568917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10806-1234-4C8A-BFB4-9A5FBF9FB199}"/>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5" name="Footer Placeholder 4">
            <a:extLst>
              <a:ext uri="{FF2B5EF4-FFF2-40B4-BE49-F238E27FC236}">
                <a16:creationId xmlns:a16="http://schemas.microsoft.com/office/drawing/2014/main" id="{5EEEF515-F2EC-4852-8575-64DC263FC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457D1-B604-4739-A949-710991BC83E5}"/>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127311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CAD48-7D5B-4205-AEFA-9617FF6C2D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0C9E3E-EE8B-4501-8F74-52FB03FC0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6AB87-7448-4859-B6DF-1EA7FB0873FE}"/>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5" name="Footer Placeholder 4">
            <a:extLst>
              <a:ext uri="{FF2B5EF4-FFF2-40B4-BE49-F238E27FC236}">
                <a16:creationId xmlns:a16="http://schemas.microsoft.com/office/drawing/2014/main" id="{70585D83-E50A-4054-882A-EFBEA1175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77047-0B96-4F77-AB93-E2A985A9E9E9}"/>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215207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202A-E7E2-4D95-AD3C-421B2A3B2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230F-FD1D-443E-BE06-2503A2D1BC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D7A4-4768-4D03-B4AB-CEE55838A48F}"/>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5" name="Footer Placeholder 4">
            <a:extLst>
              <a:ext uri="{FF2B5EF4-FFF2-40B4-BE49-F238E27FC236}">
                <a16:creationId xmlns:a16="http://schemas.microsoft.com/office/drawing/2014/main" id="{7528BD53-79EF-4070-99AA-60056D14E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7B5DA-3913-42E7-AE01-55049DCDE314}"/>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425724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4A62-F4FE-471A-B21A-45E2AABC39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E70D3F-ED26-499C-8B6C-1B1C2115FA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7FDF7B-58BB-4A4D-9762-CE342C6C8A02}"/>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5" name="Footer Placeholder 4">
            <a:extLst>
              <a:ext uri="{FF2B5EF4-FFF2-40B4-BE49-F238E27FC236}">
                <a16:creationId xmlns:a16="http://schemas.microsoft.com/office/drawing/2014/main" id="{2F79325E-7E31-4956-802E-F85C25C2E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68D17-B999-4C87-B598-05235B10AC02}"/>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30293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17D2-FB25-4920-A6BB-18E75ED74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47266E-824D-42E2-AA64-2DC53E3E58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8B24C-B063-46E1-B2FC-8BB8D31EF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AB7B20-B586-4C12-A343-3DDB4E5D61DA}"/>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6" name="Footer Placeholder 5">
            <a:extLst>
              <a:ext uri="{FF2B5EF4-FFF2-40B4-BE49-F238E27FC236}">
                <a16:creationId xmlns:a16="http://schemas.microsoft.com/office/drawing/2014/main" id="{64E6939C-27B7-44E5-9100-89C1AD407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BECF8-6D91-4AE1-A18C-FF8FCB5C91B2}"/>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16997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9CF9-F841-4F9E-A504-4C3A32667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FE8BC-86A5-4445-A80C-CD21E84532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BAB21B-77FB-4300-B794-2B5CB18A8F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EC1F25-31CD-459D-ABDC-E304938D4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9C0B8-203B-4183-B8F9-5B334338CB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CCE7D4-AEA4-44DD-B057-E2E93F1A6A30}"/>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8" name="Footer Placeholder 7">
            <a:extLst>
              <a:ext uri="{FF2B5EF4-FFF2-40B4-BE49-F238E27FC236}">
                <a16:creationId xmlns:a16="http://schemas.microsoft.com/office/drawing/2014/main" id="{320D1CB0-CE6E-4BD6-8CA7-F3D201A81A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F5582-541F-4BEC-9CAF-6BFC32E5555D}"/>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407565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CEB7-EC43-4B91-8282-3EB3667EE8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E93957-86AC-4889-9656-BC48487FCA52}"/>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4" name="Footer Placeholder 3">
            <a:extLst>
              <a:ext uri="{FF2B5EF4-FFF2-40B4-BE49-F238E27FC236}">
                <a16:creationId xmlns:a16="http://schemas.microsoft.com/office/drawing/2014/main" id="{7BEA9E46-0353-4075-82C0-35C8F285CA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B14819-A6C5-42E4-A2CF-3C169F7D7D3B}"/>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247939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12711-EC16-4763-AC96-7A226E2514B0}"/>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3" name="Footer Placeholder 2">
            <a:extLst>
              <a:ext uri="{FF2B5EF4-FFF2-40B4-BE49-F238E27FC236}">
                <a16:creationId xmlns:a16="http://schemas.microsoft.com/office/drawing/2014/main" id="{974839B2-D227-43BD-B8DA-ECE96357F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A5C1C-6F35-4632-8448-2FA81CAD3097}"/>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143817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D866-78B5-45A3-A785-B94B37C66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D42569-134E-48A9-9FB1-AC91D1C03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9C91E0-1A67-49CE-8403-862AFFF96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57DBA-F6D3-4D7C-9548-C75C8537E231}"/>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6" name="Footer Placeholder 5">
            <a:extLst>
              <a:ext uri="{FF2B5EF4-FFF2-40B4-BE49-F238E27FC236}">
                <a16:creationId xmlns:a16="http://schemas.microsoft.com/office/drawing/2014/main" id="{6E22D061-ED62-447F-A4AC-4FBEA32F5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A92D8-DF04-4B80-93C0-0AE30CF2765D}"/>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205566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32A0-E86F-4FA4-A47D-0CC707A2F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0A8D32-95D5-4F70-B371-70DF9D888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883AB8-5E00-434E-99FD-DF28BB871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45FA7-7ED2-42AF-BC4F-A9470909BCE4}"/>
              </a:ext>
            </a:extLst>
          </p:cNvPr>
          <p:cNvSpPr>
            <a:spLocks noGrp="1"/>
          </p:cNvSpPr>
          <p:nvPr>
            <p:ph type="dt" sz="half" idx="10"/>
          </p:nvPr>
        </p:nvSpPr>
        <p:spPr/>
        <p:txBody>
          <a:bodyPr/>
          <a:lstStyle/>
          <a:p>
            <a:fld id="{476918C6-7BDC-485C-AB30-541C360DDE0D}" type="datetimeFigureOut">
              <a:rPr lang="en-US" smtClean="0"/>
              <a:t>6/22/2021</a:t>
            </a:fld>
            <a:endParaRPr lang="en-US"/>
          </a:p>
        </p:txBody>
      </p:sp>
      <p:sp>
        <p:nvSpPr>
          <p:cNvPr id="6" name="Footer Placeholder 5">
            <a:extLst>
              <a:ext uri="{FF2B5EF4-FFF2-40B4-BE49-F238E27FC236}">
                <a16:creationId xmlns:a16="http://schemas.microsoft.com/office/drawing/2014/main" id="{790D6D64-14E6-4598-98ED-9488A5D18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7DDA0-BFE4-40ED-B727-9C6AFC078660}"/>
              </a:ext>
            </a:extLst>
          </p:cNvPr>
          <p:cNvSpPr>
            <a:spLocks noGrp="1"/>
          </p:cNvSpPr>
          <p:nvPr>
            <p:ph type="sldNum" sz="quarter" idx="12"/>
          </p:nvPr>
        </p:nvSpPr>
        <p:spPr/>
        <p:txBody>
          <a:bodyPr/>
          <a:lstStyle/>
          <a:p>
            <a:fld id="{19605CF7-9127-432C-9849-65331CA9BA60}" type="slidenum">
              <a:rPr lang="en-US" smtClean="0"/>
              <a:t>‹#›</a:t>
            </a:fld>
            <a:endParaRPr lang="en-US"/>
          </a:p>
        </p:txBody>
      </p:sp>
    </p:spTree>
    <p:extLst>
      <p:ext uri="{BB962C8B-B14F-4D97-AF65-F5344CB8AC3E}">
        <p14:creationId xmlns:p14="http://schemas.microsoft.com/office/powerpoint/2010/main" val="394412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02501-840B-4ADF-89A3-0CBB02671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9E67D-1E24-4CDD-90E8-52E9AF2A2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DBD74-0FDB-444E-BDA4-E297AB1EC8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918C6-7BDC-485C-AB30-541C360DDE0D}" type="datetimeFigureOut">
              <a:rPr lang="en-US" smtClean="0"/>
              <a:t>6/22/2021</a:t>
            </a:fld>
            <a:endParaRPr lang="en-US"/>
          </a:p>
        </p:txBody>
      </p:sp>
      <p:sp>
        <p:nvSpPr>
          <p:cNvPr id="5" name="Footer Placeholder 4">
            <a:extLst>
              <a:ext uri="{FF2B5EF4-FFF2-40B4-BE49-F238E27FC236}">
                <a16:creationId xmlns:a16="http://schemas.microsoft.com/office/drawing/2014/main" id="{01C2FD10-0A9A-4B7C-A280-BE9D635E7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8D181A-BF85-4A22-91C1-2692F8D54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05CF7-9127-432C-9849-65331CA9BA60}" type="slidenum">
              <a:rPr lang="en-US" smtClean="0"/>
              <a:t>‹#›</a:t>
            </a:fld>
            <a:endParaRPr lang="en-US"/>
          </a:p>
        </p:txBody>
      </p:sp>
    </p:spTree>
    <p:extLst>
      <p:ext uri="{BB962C8B-B14F-4D97-AF65-F5344CB8AC3E}">
        <p14:creationId xmlns:p14="http://schemas.microsoft.com/office/powerpoint/2010/main" val="2634235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journeynorth.org/sounds/Dove_Mourning.mp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familytreedna.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1E36-0E15-4367-AA5F-B06052F3F1B6}"/>
              </a:ext>
            </a:extLst>
          </p:cNvPr>
          <p:cNvSpPr>
            <a:spLocks noGrp="1"/>
          </p:cNvSpPr>
          <p:nvPr>
            <p:ph type="ctrTitle"/>
          </p:nvPr>
        </p:nvSpPr>
        <p:spPr>
          <a:xfrm>
            <a:off x="0" y="2475301"/>
            <a:ext cx="9438443" cy="2355731"/>
          </a:xfrm>
        </p:spPr>
        <p:txBody>
          <a:bodyPr>
            <a:normAutofit fontScale="90000"/>
          </a:bodyPr>
          <a:lstStyle/>
          <a:p>
            <a:r>
              <a:rPr lang="en-US" sz="7200" dirty="0"/>
              <a:t>		Key to Filling Out Your 		Family Tree</a:t>
            </a:r>
            <a:br>
              <a:rPr lang="en-US" sz="7200" dirty="0"/>
            </a:br>
            <a:br>
              <a:rPr lang="en-US" sz="7200" dirty="0"/>
            </a:br>
            <a:br>
              <a:rPr lang="en-US" sz="7200" dirty="0"/>
            </a:br>
            <a:endParaRPr lang="en-US" sz="7200" dirty="0"/>
          </a:p>
        </p:txBody>
      </p:sp>
      <p:pic>
        <p:nvPicPr>
          <p:cNvPr id="4" name="Content Placeholder 4" descr="A picture containing metalware, key&#10;&#10;Description automatically generated">
            <a:extLst>
              <a:ext uri="{FF2B5EF4-FFF2-40B4-BE49-F238E27FC236}">
                <a16:creationId xmlns:a16="http://schemas.microsoft.com/office/drawing/2014/main" id="{E392675B-895C-464C-A37A-230AB7B12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11" y="2535251"/>
            <a:ext cx="5227748" cy="3547549"/>
          </a:xfrm>
          <a:prstGeom prst="rect">
            <a:avLst/>
          </a:prstGeom>
        </p:spPr>
      </p:pic>
    </p:spTree>
    <p:extLst>
      <p:ext uri="{BB962C8B-B14F-4D97-AF65-F5344CB8AC3E}">
        <p14:creationId xmlns:p14="http://schemas.microsoft.com/office/powerpoint/2010/main" val="186553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7D99-5CF5-43EA-B8FF-E5A12FB234FC}"/>
              </a:ext>
            </a:extLst>
          </p:cNvPr>
          <p:cNvSpPr>
            <a:spLocks noGrp="1"/>
          </p:cNvSpPr>
          <p:nvPr>
            <p:ph type="title"/>
          </p:nvPr>
        </p:nvSpPr>
        <p:spPr/>
        <p:txBody>
          <a:bodyPr/>
          <a:lstStyle/>
          <a:p>
            <a:pPr algn="ctr"/>
            <a:r>
              <a:rPr lang="en-US" dirty="0"/>
              <a:t> We are here to help you!</a:t>
            </a:r>
          </a:p>
        </p:txBody>
      </p:sp>
      <p:sp>
        <p:nvSpPr>
          <p:cNvPr id="3" name="Content Placeholder 2">
            <a:extLst>
              <a:ext uri="{FF2B5EF4-FFF2-40B4-BE49-F238E27FC236}">
                <a16:creationId xmlns:a16="http://schemas.microsoft.com/office/drawing/2014/main" id="{82CFA04F-1CDF-4AB0-A0FA-63499A351568}"/>
              </a:ext>
            </a:extLst>
          </p:cNvPr>
          <p:cNvSpPr>
            <a:spLocks noGrp="1"/>
          </p:cNvSpPr>
          <p:nvPr>
            <p:ph idx="1"/>
          </p:nvPr>
        </p:nvSpPr>
        <p:spPr>
          <a:xfrm>
            <a:off x="897622" y="1514519"/>
            <a:ext cx="10637239" cy="4911448"/>
          </a:xfrm>
        </p:spPr>
        <p:txBody>
          <a:bodyPr>
            <a:noAutofit/>
          </a:bodyPr>
          <a:lstStyle/>
          <a:p>
            <a:r>
              <a:rPr lang="en-US" dirty="0"/>
              <a:t>The management team of the surname project consists of seven members, who are ready to help you:</a:t>
            </a:r>
          </a:p>
          <a:p>
            <a:pPr lvl="2"/>
            <a:r>
              <a:rPr lang="en-US" sz="2800" dirty="0"/>
              <a:t>Loran Haworth, email  –  skyloran@gmail.com</a:t>
            </a:r>
          </a:p>
          <a:p>
            <a:pPr lvl="2"/>
            <a:r>
              <a:rPr lang="en-US" sz="2800" dirty="0"/>
              <a:t>Bill Barnes-Howarth, email  –  billsgenealogy6636@gmail.com</a:t>
            </a:r>
          </a:p>
          <a:p>
            <a:pPr lvl="2"/>
            <a:r>
              <a:rPr lang="en-US" sz="2800" dirty="0"/>
              <a:t>Marilyn Totten, email  –  mlwinton@hotmail.com</a:t>
            </a:r>
          </a:p>
          <a:p>
            <a:pPr lvl="2"/>
            <a:r>
              <a:rPr lang="en-US" sz="2800" dirty="0"/>
              <a:t>Todd Irvine Haworth, email  –  irvinesartifacts@aol.com</a:t>
            </a:r>
          </a:p>
          <a:p>
            <a:pPr lvl="2"/>
            <a:r>
              <a:rPr lang="en-US" sz="2800" dirty="0"/>
              <a:t>Glen Haworth, email  –  cardinal__00@gmail.com</a:t>
            </a:r>
          </a:p>
          <a:p>
            <a:pPr lvl="2"/>
            <a:r>
              <a:rPr lang="en-US" sz="2800" dirty="0"/>
              <a:t>Carl Haworth, email  –  cehaworth@gmail.com</a:t>
            </a:r>
          </a:p>
          <a:p>
            <a:pPr lvl="2"/>
            <a:r>
              <a:rPr lang="en-US" sz="2800" dirty="0"/>
              <a:t>Hugh Haworth, email  –  hrhcapital@yahoo.com</a:t>
            </a:r>
          </a:p>
          <a:p>
            <a:r>
              <a:rPr lang="en-US" dirty="0"/>
              <a:t>Others including Ron and Jessie Haworth, who are also ready to help you.</a:t>
            </a:r>
          </a:p>
        </p:txBody>
      </p:sp>
    </p:spTree>
    <p:extLst>
      <p:ext uri="{BB962C8B-B14F-4D97-AF65-F5344CB8AC3E}">
        <p14:creationId xmlns:p14="http://schemas.microsoft.com/office/powerpoint/2010/main" val="340802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7D99-5CF5-43EA-B8FF-E5A12FB234FC}"/>
              </a:ext>
            </a:extLst>
          </p:cNvPr>
          <p:cNvSpPr>
            <a:spLocks noGrp="1"/>
          </p:cNvSpPr>
          <p:nvPr>
            <p:ph type="title"/>
          </p:nvPr>
        </p:nvSpPr>
        <p:spPr/>
        <p:txBody>
          <a:bodyPr/>
          <a:lstStyle/>
          <a:p>
            <a:pPr algn="ctr"/>
            <a:r>
              <a:rPr lang="en-US" dirty="0"/>
              <a:t> Yes, We Can Answer Your Questions!</a:t>
            </a:r>
          </a:p>
        </p:txBody>
      </p:sp>
      <p:sp>
        <p:nvSpPr>
          <p:cNvPr id="3" name="Content Placeholder 2">
            <a:extLst>
              <a:ext uri="{FF2B5EF4-FFF2-40B4-BE49-F238E27FC236}">
                <a16:creationId xmlns:a16="http://schemas.microsoft.com/office/drawing/2014/main" id="{82CFA04F-1CDF-4AB0-A0FA-63499A351568}"/>
              </a:ext>
            </a:extLst>
          </p:cNvPr>
          <p:cNvSpPr>
            <a:spLocks noGrp="1"/>
          </p:cNvSpPr>
          <p:nvPr>
            <p:ph idx="1"/>
          </p:nvPr>
        </p:nvSpPr>
        <p:spPr>
          <a:xfrm>
            <a:off x="897622" y="1514519"/>
            <a:ext cx="10637239" cy="4911448"/>
          </a:xfrm>
        </p:spPr>
        <p:txBody>
          <a:bodyPr>
            <a:noAutofit/>
          </a:bodyPr>
          <a:lstStyle/>
          <a:p>
            <a:endParaRPr lang="en-US" dirty="0"/>
          </a:p>
          <a:p>
            <a:pPr>
              <a:spcBef>
                <a:spcPts val="600"/>
              </a:spcBef>
              <a:spcAft>
                <a:spcPts val="600"/>
              </a:spcAft>
            </a:pPr>
            <a:r>
              <a:rPr lang="en-US" dirty="0"/>
              <a:t>Questions on the Haworth-Howarth Surname Project</a:t>
            </a:r>
          </a:p>
          <a:p>
            <a:pPr lvl="1">
              <a:spcBef>
                <a:spcPts val="600"/>
              </a:spcBef>
              <a:spcAft>
                <a:spcPts val="600"/>
              </a:spcAft>
            </a:pPr>
            <a:r>
              <a:rPr lang="en-US" sz="2800" dirty="0"/>
              <a:t>Getting into the project website</a:t>
            </a:r>
          </a:p>
          <a:p>
            <a:pPr lvl="1">
              <a:spcBef>
                <a:spcPts val="600"/>
              </a:spcBef>
              <a:spcAft>
                <a:spcPts val="600"/>
              </a:spcAft>
            </a:pPr>
            <a:r>
              <a:rPr lang="en-US" sz="2800" dirty="0"/>
              <a:t>Navigating the systems their and optimizing your experience</a:t>
            </a:r>
          </a:p>
          <a:p>
            <a:pPr>
              <a:spcBef>
                <a:spcPts val="600"/>
              </a:spcBef>
              <a:spcAft>
                <a:spcPts val="600"/>
              </a:spcAft>
            </a:pPr>
            <a:r>
              <a:rPr lang="en-US" dirty="0"/>
              <a:t>Questions on DNA Testing</a:t>
            </a:r>
          </a:p>
          <a:p>
            <a:pPr lvl="1">
              <a:spcBef>
                <a:spcPts val="600"/>
              </a:spcBef>
              <a:spcAft>
                <a:spcPts val="600"/>
              </a:spcAft>
            </a:pPr>
            <a:r>
              <a:rPr lang="en-US" sz="2800" dirty="0"/>
              <a:t>Which of three major test is best for you</a:t>
            </a:r>
          </a:p>
          <a:p>
            <a:pPr lvl="1">
              <a:spcBef>
                <a:spcPts val="600"/>
              </a:spcBef>
              <a:spcAft>
                <a:spcPts val="600"/>
              </a:spcAft>
            </a:pPr>
            <a:r>
              <a:rPr lang="en-US" sz="2800" dirty="0"/>
              <a:t>What do the test results mean</a:t>
            </a:r>
          </a:p>
          <a:p>
            <a:pPr lvl="1">
              <a:spcBef>
                <a:spcPts val="600"/>
              </a:spcBef>
              <a:spcAft>
                <a:spcPts val="600"/>
              </a:spcAft>
            </a:pPr>
            <a:r>
              <a:rPr lang="en-US" sz="2800" dirty="0"/>
              <a:t>What do you do with the test results</a:t>
            </a:r>
          </a:p>
        </p:txBody>
      </p:sp>
    </p:spTree>
    <p:extLst>
      <p:ext uri="{BB962C8B-B14F-4D97-AF65-F5344CB8AC3E}">
        <p14:creationId xmlns:p14="http://schemas.microsoft.com/office/powerpoint/2010/main" val="105984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B3AF-6697-4771-BB63-D16651924021}"/>
              </a:ext>
            </a:extLst>
          </p:cNvPr>
          <p:cNvSpPr>
            <a:spLocks noGrp="1"/>
          </p:cNvSpPr>
          <p:nvPr>
            <p:ph type="title"/>
          </p:nvPr>
        </p:nvSpPr>
        <p:spPr/>
        <p:txBody>
          <a:bodyPr/>
          <a:lstStyle/>
          <a:p>
            <a:pPr algn="ctr"/>
            <a:r>
              <a:rPr lang="en-US" dirty="0"/>
              <a:t>We have fun, too!</a:t>
            </a:r>
          </a:p>
        </p:txBody>
      </p:sp>
      <p:sp>
        <p:nvSpPr>
          <p:cNvPr id="3" name="Content Placeholder 2">
            <a:extLst>
              <a:ext uri="{FF2B5EF4-FFF2-40B4-BE49-F238E27FC236}">
                <a16:creationId xmlns:a16="http://schemas.microsoft.com/office/drawing/2014/main" id="{246BC9C7-5617-4DD4-911A-0CF34C58C2D9}"/>
              </a:ext>
            </a:extLst>
          </p:cNvPr>
          <p:cNvSpPr>
            <a:spLocks noGrp="1"/>
          </p:cNvSpPr>
          <p:nvPr>
            <p:ph idx="1"/>
          </p:nvPr>
        </p:nvSpPr>
        <p:spPr/>
        <p:txBody>
          <a:bodyPr/>
          <a:lstStyle/>
          <a:p>
            <a:r>
              <a:rPr lang="en-US" dirty="0"/>
              <a:t>Though there is a serious side to our work, we have fun, too.</a:t>
            </a:r>
          </a:p>
          <a:p>
            <a:r>
              <a:rPr lang="en-US" dirty="0"/>
              <a:t>We have devised a logo that symbolizes our group.</a:t>
            </a:r>
          </a:p>
          <a:p>
            <a:endParaRPr lang="en-US" dirty="0"/>
          </a:p>
        </p:txBody>
      </p:sp>
      <p:pic>
        <p:nvPicPr>
          <p:cNvPr id="5" name="Picture 4" descr="Logo&#10;&#10;Description automatically generated">
            <a:extLst>
              <a:ext uri="{FF2B5EF4-FFF2-40B4-BE49-F238E27FC236}">
                <a16:creationId xmlns:a16="http://schemas.microsoft.com/office/drawing/2014/main" id="{86E27087-FD0A-4C75-87C5-EC31CA85B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415" y="3086318"/>
            <a:ext cx="6130213" cy="4262768"/>
          </a:xfrm>
          <a:prstGeom prst="rect">
            <a:avLst/>
          </a:prstGeom>
        </p:spPr>
      </p:pic>
    </p:spTree>
    <p:extLst>
      <p:ext uri="{BB962C8B-B14F-4D97-AF65-F5344CB8AC3E}">
        <p14:creationId xmlns:p14="http://schemas.microsoft.com/office/powerpoint/2010/main" val="204319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D5DF-DE26-4990-B705-7B17FA67316F}"/>
              </a:ext>
            </a:extLst>
          </p:cNvPr>
          <p:cNvSpPr>
            <a:spLocks noGrp="1"/>
          </p:cNvSpPr>
          <p:nvPr>
            <p:ph type="title"/>
          </p:nvPr>
        </p:nvSpPr>
        <p:spPr/>
        <p:txBody>
          <a:bodyPr/>
          <a:lstStyle/>
          <a:p>
            <a:r>
              <a:rPr lang="en-US" dirty="0"/>
              <a:t>Look who created our logo – Emma, one of the younger faces of the group.</a:t>
            </a:r>
          </a:p>
        </p:txBody>
      </p:sp>
      <p:pic>
        <p:nvPicPr>
          <p:cNvPr id="5" name="Content Placeholder 4" descr="A person holding a tablet&#10;&#10;Description automatically generated with medium confidence">
            <a:extLst>
              <a:ext uri="{FF2B5EF4-FFF2-40B4-BE49-F238E27FC236}">
                <a16:creationId xmlns:a16="http://schemas.microsoft.com/office/drawing/2014/main" id="{F5659D0B-DD0E-4060-9BBB-4E97A8EB2A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8773" y="1825625"/>
            <a:ext cx="3794453" cy="4351338"/>
          </a:xfrm>
        </p:spPr>
      </p:pic>
    </p:spTree>
    <p:extLst>
      <p:ext uri="{BB962C8B-B14F-4D97-AF65-F5344CB8AC3E}">
        <p14:creationId xmlns:p14="http://schemas.microsoft.com/office/powerpoint/2010/main" val="279417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F7ED-9858-4E26-830A-DD547ED5B307}"/>
              </a:ext>
            </a:extLst>
          </p:cNvPr>
          <p:cNvSpPr>
            <a:spLocks noGrp="1"/>
          </p:cNvSpPr>
          <p:nvPr>
            <p:ph type="title"/>
          </p:nvPr>
        </p:nvSpPr>
        <p:spPr/>
        <p:txBody>
          <a:bodyPr>
            <a:normAutofit/>
          </a:bodyPr>
          <a:lstStyle/>
          <a:p>
            <a:pPr algn="ctr"/>
            <a:r>
              <a:rPr lang="en-US" sz="6600" b="1" dirty="0"/>
              <a:t> Questions?</a:t>
            </a:r>
          </a:p>
        </p:txBody>
      </p:sp>
      <p:sp>
        <p:nvSpPr>
          <p:cNvPr id="3" name="Content Placeholder 2">
            <a:extLst>
              <a:ext uri="{FF2B5EF4-FFF2-40B4-BE49-F238E27FC236}">
                <a16:creationId xmlns:a16="http://schemas.microsoft.com/office/drawing/2014/main" id="{5BE63453-468C-4EA7-8AEA-0C5196B6E31B}"/>
              </a:ext>
            </a:extLst>
          </p:cNvPr>
          <p:cNvSpPr>
            <a:spLocks noGrp="1"/>
          </p:cNvSpPr>
          <p:nvPr>
            <p:ph idx="1"/>
          </p:nvPr>
        </p:nvSpPr>
        <p:spPr/>
        <p:txBody>
          <a:bodyPr/>
          <a:lstStyle/>
          <a:p>
            <a:endParaRPr lang="en-US" dirty="0"/>
          </a:p>
          <a:p>
            <a:r>
              <a:rPr lang="en-US" sz="6000" dirty="0"/>
              <a:t>Please ask away - anything of interest to you about this project, DNA testing, or family trees.</a:t>
            </a:r>
          </a:p>
        </p:txBody>
      </p:sp>
    </p:spTree>
    <p:extLst>
      <p:ext uri="{BB962C8B-B14F-4D97-AF65-F5344CB8AC3E}">
        <p14:creationId xmlns:p14="http://schemas.microsoft.com/office/powerpoint/2010/main" val="162659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566A-1EAF-45AB-8378-F3FFB002C3F7}"/>
              </a:ext>
            </a:extLst>
          </p:cNvPr>
          <p:cNvSpPr>
            <a:spLocks noGrp="1"/>
          </p:cNvSpPr>
          <p:nvPr>
            <p:ph type="title"/>
          </p:nvPr>
        </p:nvSpPr>
        <p:spPr/>
        <p:txBody>
          <a:bodyPr>
            <a:normAutofit/>
          </a:bodyPr>
          <a:lstStyle/>
          <a:p>
            <a:pPr algn="ctr"/>
            <a:r>
              <a:rPr lang="en-US" sz="5400" b="1" dirty="0"/>
              <a:t>Slide Show?</a:t>
            </a:r>
          </a:p>
        </p:txBody>
      </p:sp>
      <p:sp>
        <p:nvSpPr>
          <p:cNvPr id="3" name="Content Placeholder 2">
            <a:extLst>
              <a:ext uri="{FF2B5EF4-FFF2-40B4-BE49-F238E27FC236}">
                <a16:creationId xmlns:a16="http://schemas.microsoft.com/office/drawing/2014/main" id="{A03E12D3-DAE4-40B4-864C-A9E47E98CE88}"/>
              </a:ext>
            </a:extLst>
          </p:cNvPr>
          <p:cNvSpPr>
            <a:spLocks noGrp="1"/>
          </p:cNvSpPr>
          <p:nvPr>
            <p:ph idx="1"/>
          </p:nvPr>
        </p:nvSpPr>
        <p:spPr/>
        <p:txBody>
          <a:bodyPr>
            <a:normAutofit/>
          </a:bodyPr>
          <a:lstStyle/>
          <a:p>
            <a:pPr marL="0" indent="0" algn="ctr">
              <a:lnSpc>
                <a:spcPct val="150000"/>
              </a:lnSpc>
              <a:buNone/>
            </a:pPr>
            <a:r>
              <a:rPr lang="en-US" sz="5400" dirty="0"/>
              <a:t>If you would like a copy of this slide show, please ask any of us for a copy.  We will send it to you pronto.</a:t>
            </a:r>
          </a:p>
        </p:txBody>
      </p:sp>
    </p:spTree>
    <p:extLst>
      <p:ext uri="{BB962C8B-B14F-4D97-AF65-F5344CB8AC3E}">
        <p14:creationId xmlns:p14="http://schemas.microsoft.com/office/powerpoint/2010/main" val="1023536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9D99-C75A-4F58-BA71-655865238D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02E3A3-3B84-4DF8-AA12-ADD9D4060ACB}"/>
              </a:ext>
            </a:extLst>
          </p:cNvPr>
          <p:cNvSpPr>
            <a:spLocks noGrp="1"/>
          </p:cNvSpPr>
          <p:nvPr>
            <p:ph idx="1"/>
          </p:nvPr>
        </p:nvSpPr>
        <p:spPr/>
        <p:txBody>
          <a:bodyPr/>
          <a:lstStyle/>
          <a:p>
            <a:endParaRPr lang="en-US" dirty="0"/>
          </a:p>
          <a:p>
            <a:endParaRPr lang="en-US" dirty="0"/>
          </a:p>
          <a:p>
            <a:pPr algn="ctr"/>
            <a:r>
              <a:rPr lang="en-US" sz="6600" b="1" dirty="0"/>
              <a:t>THANK YOU!</a:t>
            </a:r>
          </a:p>
        </p:txBody>
      </p:sp>
    </p:spTree>
    <p:extLst>
      <p:ext uri="{BB962C8B-B14F-4D97-AF65-F5344CB8AC3E}">
        <p14:creationId xmlns:p14="http://schemas.microsoft.com/office/powerpoint/2010/main" val="292098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3A95-0E0F-4CE2-A4A4-C1B66D4A9700}"/>
              </a:ext>
            </a:extLst>
          </p:cNvPr>
          <p:cNvSpPr>
            <a:spLocks noGrp="1"/>
          </p:cNvSpPr>
          <p:nvPr>
            <p:ph type="title"/>
          </p:nvPr>
        </p:nvSpPr>
        <p:spPr/>
        <p:txBody>
          <a:bodyPr>
            <a:normAutofit fontScale="90000"/>
          </a:bodyPr>
          <a:lstStyle/>
          <a:p>
            <a:pPr algn="ctr"/>
            <a:br>
              <a:rPr lang="en-US" dirty="0"/>
            </a:br>
            <a:br>
              <a:rPr lang="en-US" dirty="0"/>
            </a:br>
            <a:br>
              <a:rPr lang="en-US" dirty="0"/>
            </a:br>
            <a:r>
              <a:rPr lang="en-US" sz="5400" b="1" dirty="0"/>
              <a:t>WHO?</a:t>
            </a:r>
            <a:r>
              <a:rPr lang="en-US" sz="2400" dirty="0"/>
              <a:t> </a:t>
            </a:r>
            <a:br>
              <a:rPr lang="en-US" sz="2400" dirty="0"/>
            </a:br>
            <a:br>
              <a:rPr lang="en-US" sz="2400" dirty="0"/>
            </a:br>
            <a:r>
              <a:rPr lang="en-US" sz="2400" dirty="0"/>
              <a:t>										</a:t>
            </a:r>
            <a:r>
              <a:rPr lang="en-US" sz="1200" dirty="0">
                <a:hlinkClick r:id="rId2"/>
              </a:rPr>
              <a:t>who of owl</a:t>
            </a:r>
            <a:br>
              <a:rPr lang="en-US" sz="2400" dirty="0"/>
            </a:br>
            <a:br>
              <a:rPr lang="en-US" sz="2400" dirty="0">
                <a:effectLst/>
              </a:rPr>
            </a:br>
            <a:endParaRPr lang="en-US" sz="5400" b="1" dirty="0"/>
          </a:p>
        </p:txBody>
      </p:sp>
      <p:pic>
        <p:nvPicPr>
          <p:cNvPr id="5" name="Content Placeholder 4" descr="A close up of a bird&#10;&#10;Description automatically generated with medium confidence">
            <a:extLst>
              <a:ext uri="{FF2B5EF4-FFF2-40B4-BE49-F238E27FC236}">
                <a16:creationId xmlns:a16="http://schemas.microsoft.com/office/drawing/2014/main" id="{59FF5C87-4406-4647-91ED-B1A9ABF946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4868" y="1770076"/>
            <a:ext cx="4482263" cy="4482263"/>
          </a:xfrm>
        </p:spPr>
      </p:pic>
    </p:spTree>
    <p:extLst>
      <p:ext uri="{BB962C8B-B14F-4D97-AF65-F5344CB8AC3E}">
        <p14:creationId xmlns:p14="http://schemas.microsoft.com/office/powerpoint/2010/main" val="334954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FA00-36D4-4094-9C3B-84AA5E556C8A}"/>
              </a:ext>
            </a:extLst>
          </p:cNvPr>
          <p:cNvSpPr>
            <a:spLocks noGrp="1"/>
          </p:cNvSpPr>
          <p:nvPr>
            <p:ph type="title"/>
          </p:nvPr>
        </p:nvSpPr>
        <p:spPr>
          <a:xfrm>
            <a:off x="475861" y="365125"/>
            <a:ext cx="10877939" cy="2602010"/>
          </a:xfrm>
        </p:spPr>
        <p:txBody>
          <a:bodyPr>
            <a:normAutofit fontScale="90000"/>
          </a:bodyPr>
          <a:lstStyle/>
          <a:p>
            <a:r>
              <a:rPr lang="en-US" dirty="0"/>
              <a:t>                   </a:t>
            </a:r>
            <a:br>
              <a:rPr lang="en-US" dirty="0"/>
            </a:br>
            <a:r>
              <a:rPr lang="en-US" dirty="0"/>
              <a:t>				      </a:t>
            </a:r>
            <a:r>
              <a:rPr lang="en-US" sz="7200" b="1" dirty="0"/>
              <a:t>WHO AM I?</a:t>
            </a:r>
            <a:br>
              <a:rPr lang="en-US" sz="7200" dirty="0"/>
            </a:br>
            <a:endParaRPr lang="en-US" sz="7200" dirty="0"/>
          </a:p>
        </p:txBody>
      </p:sp>
      <p:sp>
        <p:nvSpPr>
          <p:cNvPr id="3" name="Content Placeholder 2">
            <a:extLst>
              <a:ext uri="{FF2B5EF4-FFF2-40B4-BE49-F238E27FC236}">
                <a16:creationId xmlns:a16="http://schemas.microsoft.com/office/drawing/2014/main" id="{366A38FD-04A8-4E19-A7B4-A226C518F2AF}"/>
              </a:ext>
            </a:extLst>
          </p:cNvPr>
          <p:cNvSpPr>
            <a:spLocks noGrp="1"/>
          </p:cNvSpPr>
          <p:nvPr>
            <p:ph idx="1"/>
          </p:nvPr>
        </p:nvSpPr>
        <p:spPr>
          <a:xfrm>
            <a:off x="1222310" y="3890865"/>
            <a:ext cx="10131490" cy="2286098"/>
          </a:xfrm>
        </p:spPr>
        <p:txBody>
          <a:bodyPr>
            <a:normAutofit/>
          </a:bodyPr>
          <a:lstStyle/>
          <a:p>
            <a:pPr marL="2743200" lvl="6" indent="0">
              <a:buNone/>
            </a:pPr>
            <a:r>
              <a:rPr lang="en-US" sz="7200" dirty="0"/>
              <a:t>WHO ARE WE?</a:t>
            </a:r>
          </a:p>
        </p:txBody>
      </p:sp>
    </p:spTree>
    <p:extLst>
      <p:ext uri="{BB962C8B-B14F-4D97-AF65-F5344CB8AC3E}">
        <p14:creationId xmlns:p14="http://schemas.microsoft.com/office/powerpoint/2010/main" val="396124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60A7-7EDB-452D-AF9F-CEA02981194D}"/>
              </a:ext>
            </a:extLst>
          </p:cNvPr>
          <p:cNvSpPr>
            <a:spLocks noGrp="1"/>
          </p:cNvSpPr>
          <p:nvPr>
            <p:ph type="title"/>
          </p:nvPr>
        </p:nvSpPr>
        <p:spPr>
          <a:xfrm>
            <a:off x="1753300" y="365124"/>
            <a:ext cx="9680894" cy="968725"/>
          </a:xfrm>
        </p:spPr>
        <p:txBody>
          <a:bodyPr>
            <a:normAutofit fontScale="90000"/>
          </a:bodyPr>
          <a:lstStyle/>
          <a:p>
            <a:pPr algn="ctr"/>
            <a:r>
              <a:rPr lang="en-US" dirty="0"/>
              <a:t>The Family Tree is Vital to </a:t>
            </a:r>
            <a:br>
              <a:rPr lang="en-US" dirty="0"/>
            </a:br>
            <a:r>
              <a:rPr lang="en-US" dirty="0"/>
              <a:t>Answering the Question of Who am I</a:t>
            </a:r>
          </a:p>
        </p:txBody>
      </p:sp>
      <p:pic>
        <p:nvPicPr>
          <p:cNvPr id="5" name="Content Placeholder 4">
            <a:extLst>
              <a:ext uri="{FF2B5EF4-FFF2-40B4-BE49-F238E27FC236}">
                <a16:creationId xmlns:a16="http://schemas.microsoft.com/office/drawing/2014/main" id="{53C76666-3E51-4DCF-8930-FFF6AD51A815}"/>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4419" y="1575416"/>
            <a:ext cx="4050466" cy="5191373"/>
          </a:xfrm>
        </p:spPr>
      </p:pic>
    </p:spTree>
    <p:extLst>
      <p:ext uri="{BB962C8B-B14F-4D97-AF65-F5344CB8AC3E}">
        <p14:creationId xmlns:p14="http://schemas.microsoft.com/office/powerpoint/2010/main" val="4251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4377-A92E-46DB-96B2-15F23A9DD24D}"/>
              </a:ext>
            </a:extLst>
          </p:cNvPr>
          <p:cNvSpPr>
            <a:spLocks noGrp="1"/>
          </p:cNvSpPr>
          <p:nvPr>
            <p:ph type="title"/>
          </p:nvPr>
        </p:nvSpPr>
        <p:spPr>
          <a:xfrm>
            <a:off x="788565" y="365125"/>
            <a:ext cx="10565235" cy="1774068"/>
          </a:xfrm>
        </p:spPr>
        <p:txBody>
          <a:bodyPr>
            <a:normAutofit fontScale="90000"/>
          </a:bodyPr>
          <a:lstStyle/>
          <a:p>
            <a:pPr algn="ctr"/>
            <a:r>
              <a:rPr lang="en-US" dirty="0"/>
              <a:t>Key to Family Tree Success is a </a:t>
            </a:r>
            <a:br>
              <a:rPr lang="en-US" dirty="0"/>
            </a:br>
            <a:r>
              <a:rPr lang="en-US" dirty="0"/>
              <a:t>Good Set of Resources</a:t>
            </a:r>
            <a:br>
              <a:rPr lang="en-US" dirty="0"/>
            </a:br>
            <a:r>
              <a:rPr lang="en-US" sz="3100" dirty="0"/>
              <a:t>(to open the doors)</a:t>
            </a:r>
            <a:br>
              <a:rPr lang="en-US" sz="3100" dirty="0"/>
            </a:br>
            <a:br>
              <a:rPr lang="en-US" sz="3100" dirty="0"/>
            </a:br>
            <a:r>
              <a:rPr lang="en-US" sz="3100" dirty="0"/>
              <a:t>The H-H DNA Surname Project is a key to unlocking vital resources.</a:t>
            </a:r>
            <a:br>
              <a:rPr lang="en-US" dirty="0"/>
            </a:br>
            <a:endParaRPr lang="en-US" dirty="0"/>
          </a:p>
        </p:txBody>
      </p:sp>
      <p:pic>
        <p:nvPicPr>
          <p:cNvPr id="5" name="Content Placeholder 4" descr="A picture containing metalware, key&#10;&#10;Description automatically generated">
            <a:extLst>
              <a:ext uri="{FF2B5EF4-FFF2-40B4-BE49-F238E27FC236}">
                <a16:creationId xmlns:a16="http://schemas.microsoft.com/office/drawing/2014/main" id="{E720AC02-5800-41E0-A577-76B2022C767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61005" y="2671611"/>
            <a:ext cx="5490716" cy="3725999"/>
          </a:xfrm>
        </p:spPr>
      </p:pic>
      <p:pic>
        <p:nvPicPr>
          <p:cNvPr id="3" name="door_1">
            <a:hlinkClick r:id="" action="ppaction://media"/>
            <a:extLst>
              <a:ext uri="{FF2B5EF4-FFF2-40B4-BE49-F238E27FC236}">
                <a16:creationId xmlns:a16="http://schemas.microsoft.com/office/drawing/2014/main" id="{94D92492-8311-4A74-AD9F-A6A0F81CDA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6263387"/>
            <a:ext cx="374009" cy="374009"/>
          </a:xfrm>
          <a:prstGeom prst="rect">
            <a:avLst/>
          </a:prstGeom>
        </p:spPr>
      </p:pic>
    </p:spTree>
    <p:extLst>
      <p:ext uri="{BB962C8B-B14F-4D97-AF65-F5344CB8AC3E}">
        <p14:creationId xmlns:p14="http://schemas.microsoft.com/office/powerpoint/2010/main" val="71915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390E-D572-4743-A7CF-B02A904664AD}"/>
              </a:ext>
            </a:extLst>
          </p:cNvPr>
          <p:cNvSpPr>
            <a:spLocks noGrp="1"/>
          </p:cNvSpPr>
          <p:nvPr>
            <p:ph type="title"/>
          </p:nvPr>
        </p:nvSpPr>
        <p:spPr/>
        <p:txBody>
          <a:bodyPr/>
          <a:lstStyle/>
          <a:p>
            <a:r>
              <a:rPr lang="en-US" dirty="0"/>
              <a:t>  The Haworth-Howarth Surname Project</a:t>
            </a:r>
          </a:p>
        </p:txBody>
      </p:sp>
      <p:sp>
        <p:nvSpPr>
          <p:cNvPr id="3" name="Content Placeholder 2">
            <a:extLst>
              <a:ext uri="{FF2B5EF4-FFF2-40B4-BE49-F238E27FC236}">
                <a16:creationId xmlns:a16="http://schemas.microsoft.com/office/drawing/2014/main" id="{D02C9E02-6372-48B1-A63D-2FC6B7BB126F}"/>
              </a:ext>
            </a:extLst>
          </p:cNvPr>
          <p:cNvSpPr>
            <a:spLocks noGrp="1"/>
          </p:cNvSpPr>
          <p:nvPr>
            <p:ph idx="1"/>
          </p:nvPr>
        </p:nvSpPr>
        <p:spPr/>
        <p:txBody>
          <a:bodyPr>
            <a:normAutofit fontScale="92500" lnSpcReduction="10000"/>
          </a:bodyPr>
          <a:lstStyle/>
          <a:p>
            <a:r>
              <a:rPr lang="en-US" sz="3200" dirty="0"/>
              <a:t>This project resides on the FamilyTreeDNA.com website.</a:t>
            </a:r>
          </a:p>
          <a:p>
            <a:r>
              <a:rPr lang="en-US" sz="3200" dirty="0"/>
              <a:t>It helps all Haworths, Howarths, Hayworths, etc., find their roots and fill out their family trees.</a:t>
            </a:r>
          </a:p>
          <a:p>
            <a:r>
              <a:rPr lang="en-US" sz="3200" dirty="0"/>
              <a:t>To join the project, one needs to take a DNA test, either the paternal test (YDNA) for men or the Family Finder test (autosomal) for women and men. Women and men are equally welcome. Women often join with their male relative YDNA results in hand.</a:t>
            </a:r>
          </a:p>
          <a:p>
            <a:r>
              <a:rPr lang="en-US" sz="3200" dirty="0"/>
              <a:t>There is a team of Haworths-Howarths in the project who can help you every step of the way.</a:t>
            </a:r>
          </a:p>
        </p:txBody>
      </p:sp>
    </p:spTree>
    <p:extLst>
      <p:ext uri="{BB962C8B-B14F-4D97-AF65-F5344CB8AC3E}">
        <p14:creationId xmlns:p14="http://schemas.microsoft.com/office/powerpoint/2010/main" val="198254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274D8-A35C-404F-AA11-599F8326F49D}"/>
              </a:ext>
            </a:extLst>
          </p:cNvPr>
          <p:cNvSpPr>
            <a:spLocks noGrp="1"/>
          </p:cNvSpPr>
          <p:nvPr>
            <p:ph type="title"/>
          </p:nvPr>
        </p:nvSpPr>
        <p:spPr>
          <a:xfrm>
            <a:off x="838200" y="356736"/>
            <a:ext cx="10515600" cy="1325563"/>
          </a:xfrm>
        </p:spPr>
        <p:txBody>
          <a:bodyPr/>
          <a:lstStyle/>
          <a:p>
            <a:pPr algn="ctr"/>
            <a:r>
              <a:rPr lang="en-US" b="1" dirty="0"/>
              <a:t>Descendants of George the ‘Immigrant</a:t>
            </a:r>
            <a:r>
              <a:rPr lang="en-US" dirty="0"/>
              <a:t>’</a:t>
            </a:r>
          </a:p>
        </p:txBody>
      </p:sp>
      <p:sp>
        <p:nvSpPr>
          <p:cNvPr id="3" name="Content Placeholder 2">
            <a:extLst>
              <a:ext uri="{FF2B5EF4-FFF2-40B4-BE49-F238E27FC236}">
                <a16:creationId xmlns:a16="http://schemas.microsoft.com/office/drawing/2014/main" id="{061F8EDB-E32D-447B-8A66-B622C70DB134}"/>
              </a:ext>
            </a:extLst>
          </p:cNvPr>
          <p:cNvSpPr>
            <a:spLocks noGrp="1"/>
          </p:cNvSpPr>
          <p:nvPr>
            <p:ph idx="1"/>
          </p:nvPr>
        </p:nvSpPr>
        <p:spPr>
          <a:xfrm>
            <a:off x="838200" y="1959849"/>
            <a:ext cx="10515600" cy="4351338"/>
          </a:xfrm>
        </p:spPr>
        <p:txBody>
          <a:bodyPr>
            <a:normAutofit/>
          </a:bodyPr>
          <a:lstStyle/>
          <a:p>
            <a:r>
              <a:rPr lang="en-US" sz="3600" dirty="0"/>
              <a:t>Many members of the Surname Project are descendants of George the ‘Immigrant’ </a:t>
            </a:r>
            <a:r>
              <a:rPr lang="en-US" sz="3600" dirty="0">
                <a:solidFill>
                  <a:srgbClr val="000000"/>
                </a:solidFill>
                <a:effectLst/>
              </a:rPr>
              <a:t>(1676-1725) and </a:t>
            </a:r>
            <a:r>
              <a:rPr lang="en-US" sz="3600" dirty="0"/>
              <a:t>also members of the Haworth Association. </a:t>
            </a:r>
          </a:p>
          <a:p>
            <a:r>
              <a:rPr lang="en-US" sz="3600" dirty="0"/>
              <a:t>Other members of the Project trace their roots to Lancashire and Yorkshire England and have a Haworth-Howarth surname (or a variation thereof) but are not descendants of ‘George.’</a:t>
            </a:r>
          </a:p>
          <a:p>
            <a:endParaRPr lang="en-US" dirty="0"/>
          </a:p>
        </p:txBody>
      </p:sp>
    </p:spTree>
    <p:extLst>
      <p:ext uri="{BB962C8B-B14F-4D97-AF65-F5344CB8AC3E}">
        <p14:creationId xmlns:p14="http://schemas.microsoft.com/office/powerpoint/2010/main" val="329969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3C2C-DF0D-4EFB-B2CD-ED7605D77A98}"/>
              </a:ext>
            </a:extLst>
          </p:cNvPr>
          <p:cNvSpPr>
            <a:spLocks noGrp="1"/>
          </p:cNvSpPr>
          <p:nvPr>
            <p:ph type="title"/>
          </p:nvPr>
        </p:nvSpPr>
        <p:spPr/>
        <p:txBody>
          <a:bodyPr/>
          <a:lstStyle/>
          <a:p>
            <a:pPr algn="ctr"/>
            <a:r>
              <a:rPr lang="en-US" dirty="0"/>
              <a:t>Visit the Project Website</a:t>
            </a:r>
          </a:p>
        </p:txBody>
      </p:sp>
      <p:sp>
        <p:nvSpPr>
          <p:cNvPr id="3" name="Content Placeholder 2">
            <a:extLst>
              <a:ext uri="{FF2B5EF4-FFF2-40B4-BE49-F238E27FC236}">
                <a16:creationId xmlns:a16="http://schemas.microsoft.com/office/drawing/2014/main" id="{4786E37F-5C18-4E5F-AC0B-8E7EA6E62277}"/>
              </a:ext>
            </a:extLst>
          </p:cNvPr>
          <p:cNvSpPr>
            <a:spLocks noGrp="1"/>
          </p:cNvSpPr>
          <p:nvPr>
            <p:ph idx="1"/>
          </p:nvPr>
        </p:nvSpPr>
        <p:spPr/>
        <p:txBody>
          <a:bodyPr>
            <a:normAutofit lnSpcReduction="10000"/>
          </a:bodyPr>
          <a:lstStyle/>
          <a:p>
            <a:r>
              <a:rPr lang="en-US" sz="3600" dirty="0"/>
              <a:t>Click on </a:t>
            </a:r>
            <a:r>
              <a:rPr lang="en-US" sz="3600" dirty="0">
                <a:hlinkClick r:id="rId2"/>
              </a:rPr>
              <a:t>www.FamilyTreeDNA.com</a:t>
            </a:r>
            <a:r>
              <a:rPr lang="en-US" sz="3600" dirty="0"/>
              <a:t> to get started.  One  has to order a DNA test to gain the full extent of project’s resources.  Information on ordering these tests is covered on the first page of the website.</a:t>
            </a:r>
          </a:p>
          <a:p>
            <a:endParaRPr lang="en-US" sz="3600" dirty="0"/>
          </a:p>
          <a:p>
            <a:r>
              <a:rPr lang="en-US" sz="3600" dirty="0"/>
              <a:t>The project website has a wealth of history and  background on Haworths, as well as guides to exploring one’s genealogy/ancestry through </a:t>
            </a:r>
            <a:r>
              <a:rPr lang="en-US" sz="3600"/>
              <a:t>DNA research.</a:t>
            </a:r>
            <a:endParaRPr lang="en-US" sz="3600" dirty="0"/>
          </a:p>
          <a:p>
            <a:endParaRPr lang="en-US" sz="3600" dirty="0"/>
          </a:p>
        </p:txBody>
      </p:sp>
    </p:spTree>
    <p:extLst>
      <p:ext uri="{BB962C8B-B14F-4D97-AF65-F5344CB8AC3E}">
        <p14:creationId xmlns:p14="http://schemas.microsoft.com/office/powerpoint/2010/main" val="279342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E9E0-DE61-4425-8A00-4D98A69E41DB}"/>
              </a:ext>
            </a:extLst>
          </p:cNvPr>
          <p:cNvSpPr>
            <a:spLocks noGrp="1"/>
          </p:cNvSpPr>
          <p:nvPr>
            <p:ph type="ctrTitle"/>
          </p:nvPr>
        </p:nvSpPr>
        <p:spPr>
          <a:xfrm>
            <a:off x="2247121" y="1203648"/>
            <a:ext cx="7993224" cy="617473"/>
          </a:xfrm>
        </p:spPr>
        <p:txBody>
          <a:bodyPr>
            <a:noAutofit/>
          </a:bodyPr>
          <a:lstStyle/>
          <a:p>
            <a:r>
              <a:rPr lang="en-US" sz="4000" b="1" dirty="0"/>
              <a:t>Help on Paying for DNA Test?</a:t>
            </a:r>
            <a:br>
              <a:rPr lang="en-US" sz="4000" b="1" dirty="0"/>
            </a:br>
            <a:r>
              <a:rPr lang="en-US" sz="4000" b="1" dirty="0"/>
              <a:t>We can help!</a:t>
            </a:r>
          </a:p>
        </p:txBody>
      </p:sp>
      <p:sp>
        <p:nvSpPr>
          <p:cNvPr id="3" name="Subtitle 2">
            <a:extLst>
              <a:ext uri="{FF2B5EF4-FFF2-40B4-BE49-F238E27FC236}">
                <a16:creationId xmlns:a16="http://schemas.microsoft.com/office/drawing/2014/main" id="{5536807B-00C9-4EE3-915B-1259CEE7DF84}"/>
              </a:ext>
            </a:extLst>
          </p:cNvPr>
          <p:cNvSpPr>
            <a:spLocks noGrp="1"/>
          </p:cNvSpPr>
          <p:nvPr>
            <p:ph type="subTitle" idx="1"/>
          </p:nvPr>
        </p:nvSpPr>
        <p:spPr>
          <a:xfrm>
            <a:off x="1548882" y="2750905"/>
            <a:ext cx="9414585" cy="3754580"/>
          </a:xfrm>
        </p:spPr>
        <p:txBody>
          <a:bodyPr/>
          <a:lstStyle/>
          <a:p>
            <a:endParaRPr lang="en-US" dirty="0"/>
          </a:p>
        </p:txBody>
      </p:sp>
      <p:pic>
        <p:nvPicPr>
          <p:cNvPr id="5" name="Picture 4" descr="A group of coins&#10;&#10;Description automatically generated with medium confidence">
            <a:extLst>
              <a:ext uri="{FF2B5EF4-FFF2-40B4-BE49-F238E27FC236}">
                <a16:creationId xmlns:a16="http://schemas.microsoft.com/office/drawing/2014/main" id="{659A14C6-5BC5-44BB-8144-1EF2915FD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277" y="2893315"/>
            <a:ext cx="3348912" cy="3304260"/>
          </a:xfrm>
          <a:prstGeom prst="rect">
            <a:avLst/>
          </a:prstGeom>
        </p:spPr>
      </p:pic>
      <p:pic>
        <p:nvPicPr>
          <p:cNvPr id="6" name="coins-drop-1">
            <a:hlinkClick r:id="" action="ppaction://media"/>
            <a:extLst>
              <a:ext uri="{FF2B5EF4-FFF2-40B4-BE49-F238E27FC236}">
                <a16:creationId xmlns:a16="http://schemas.microsoft.com/office/drawing/2014/main" id="{004405F3-B157-4455-AC1C-A01B273449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74691" y="6116709"/>
            <a:ext cx="388776" cy="388776"/>
          </a:xfrm>
          <a:prstGeom prst="rect">
            <a:avLst/>
          </a:prstGeom>
        </p:spPr>
      </p:pic>
    </p:spTree>
    <p:extLst>
      <p:ext uri="{BB962C8B-B14F-4D97-AF65-F5344CB8AC3E}">
        <p14:creationId xmlns:p14="http://schemas.microsoft.com/office/powerpoint/2010/main" val="11386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3939">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3852</TotalTime>
  <Words>635</Words>
  <Application>Microsoft Office PowerPoint</Application>
  <PresentationFormat>Widescreen</PresentationFormat>
  <Paragraphs>50</Paragraphs>
  <Slides>16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Key to Filling Out Your   Family Tree   </vt:lpstr>
      <vt:lpstr>   WHO?             who of owl  </vt:lpstr>
      <vt:lpstr>                              WHO AM I? </vt:lpstr>
      <vt:lpstr>The Family Tree is Vital to  Answering the Question of Who am I</vt:lpstr>
      <vt:lpstr>Key to Family Tree Success is a  Good Set of Resources (to open the doors)  The H-H DNA Surname Project is a key to unlocking vital resources. </vt:lpstr>
      <vt:lpstr>  The Haworth-Howarth Surname Project</vt:lpstr>
      <vt:lpstr>Descendants of George the ‘Immigrant’</vt:lpstr>
      <vt:lpstr>Visit the Project Website</vt:lpstr>
      <vt:lpstr>Help on Paying for DNA Test? We can help!</vt:lpstr>
      <vt:lpstr> We are here to help you!</vt:lpstr>
      <vt:lpstr> Yes, We Can Answer Your Questions!</vt:lpstr>
      <vt:lpstr>We have fun, too!</vt:lpstr>
      <vt:lpstr>Look who created our logo – Emma, one of the younger faces of the group.</vt:lpstr>
      <vt:lpstr> Questions?</vt:lpstr>
      <vt:lpstr>Slide Show?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to Filling Out Your Family Tree</dc:title>
  <dc:creator>Hugh Haworth</dc:creator>
  <cp:lastModifiedBy>Hugh Haworth</cp:lastModifiedBy>
  <cp:revision>58</cp:revision>
  <cp:lastPrinted>2021-05-17T19:33:00Z</cp:lastPrinted>
  <dcterms:created xsi:type="dcterms:W3CDTF">2021-04-25T21:36:39Z</dcterms:created>
  <dcterms:modified xsi:type="dcterms:W3CDTF">2021-06-22T17:33:53Z</dcterms:modified>
</cp:coreProperties>
</file>