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7" r:id="rId5"/>
    <p:sldId id="266" r:id="rId6"/>
    <p:sldId id="259" r:id="rId7"/>
    <p:sldId id="260" r:id="rId8"/>
    <p:sldId id="261" r:id="rId9"/>
    <p:sldId id="265" r:id="rId10"/>
    <p:sldId id="262" r:id="rId11"/>
    <p:sldId id="263"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5" d="100"/>
          <a:sy n="85" d="100"/>
        </p:scale>
        <p:origin x="120"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4A4D-4B6E-44A7-AA44-13275E6281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869A71-0523-4F6E-80D9-EACF029BCD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2AD74E-28DA-4242-AEB3-0CDB9FA883F9}"/>
              </a:ext>
            </a:extLst>
          </p:cNvPr>
          <p:cNvSpPr>
            <a:spLocks noGrp="1"/>
          </p:cNvSpPr>
          <p:nvPr>
            <p:ph type="dt" sz="half" idx="10"/>
          </p:nvPr>
        </p:nvSpPr>
        <p:spPr/>
        <p:txBody>
          <a:bodyPr/>
          <a:lstStyle/>
          <a:p>
            <a:fld id="{81337EF0-6F3C-4D91-91DA-9B6580ED22CD}" type="datetimeFigureOut">
              <a:rPr lang="en-US" smtClean="0"/>
              <a:t>6/20/2021</a:t>
            </a:fld>
            <a:endParaRPr lang="en-US"/>
          </a:p>
        </p:txBody>
      </p:sp>
      <p:sp>
        <p:nvSpPr>
          <p:cNvPr id="5" name="Footer Placeholder 4">
            <a:extLst>
              <a:ext uri="{FF2B5EF4-FFF2-40B4-BE49-F238E27FC236}">
                <a16:creationId xmlns:a16="http://schemas.microsoft.com/office/drawing/2014/main" id="{36D553B4-AB2A-4E22-A22C-DC9D5EAD5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190F0-DCB7-4450-99CC-C26DE3E3C893}"/>
              </a:ext>
            </a:extLst>
          </p:cNvPr>
          <p:cNvSpPr>
            <a:spLocks noGrp="1"/>
          </p:cNvSpPr>
          <p:nvPr>
            <p:ph type="sldNum" sz="quarter" idx="12"/>
          </p:nvPr>
        </p:nvSpPr>
        <p:spPr/>
        <p:txBody>
          <a:bodyPr/>
          <a:lstStyle/>
          <a:p>
            <a:fld id="{F8BA3D79-650A-4B65-86B7-B05FF0348283}" type="slidenum">
              <a:rPr lang="en-US" smtClean="0"/>
              <a:t>‹#›</a:t>
            </a:fld>
            <a:endParaRPr lang="en-US"/>
          </a:p>
        </p:txBody>
      </p:sp>
    </p:spTree>
    <p:extLst>
      <p:ext uri="{BB962C8B-B14F-4D97-AF65-F5344CB8AC3E}">
        <p14:creationId xmlns:p14="http://schemas.microsoft.com/office/powerpoint/2010/main" val="3242885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8D45-1C61-4308-825F-11410334DA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E49924-F201-4D08-BEF2-2014C98FB0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B4C54-07F9-41B3-B02E-908B115DD6FC}"/>
              </a:ext>
            </a:extLst>
          </p:cNvPr>
          <p:cNvSpPr>
            <a:spLocks noGrp="1"/>
          </p:cNvSpPr>
          <p:nvPr>
            <p:ph type="dt" sz="half" idx="10"/>
          </p:nvPr>
        </p:nvSpPr>
        <p:spPr/>
        <p:txBody>
          <a:bodyPr/>
          <a:lstStyle/>
          <a:p>
            <a:fld id="{81337EF0-6F3C-4D91-91DA-9B6580ED22CD}" type="datetimeFigureOut">
              <a:rPr lang="en-US" smtClean="0"/>
              <a:t>6/20/2021</a:t>
            </a:fld>
            <a:endParaRPr lang="en-US"/>
          </a:p>
        </p:txBody>
      </p:sp>
      <p:sp>
        <p:nvSpPr>
          <p:cNvPr id="5" name="Footer Placeholder 4">
            <a:extLst>
              <a:ext uri="{FF2B5EF4-FFF2-40B4-BE49-F238E27FC236}">
                <a16:creationId xmlns:a16="http://schemas.microsoft.com/office/drawing/2014/main" id="{F69D0805-A2F0-4771-8387-A70BB5116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C52D6-4491-4311-AAF5-E66FEBCD6254}"/>
              </a:ext>
            </a:extLst>
          </p:cNvPr>
          <p:cNvSpPr>
            <a:spLocks noGrp="1"/>
          </p:cNvSpPr>
          <p:nvPr>
            <p:ph type="sldNum" sz="quarter" idx="12"/>
          </p:nvPr>
        </p:nvSpPr>
        <p:spPr/>
        <p:txBody>
          <a:bodyPr/>
          <a:lstStyle/>
          <a:p>
            <a:fld id="{F8BA3D79-650A-4B65-86B7-B05FF0348283}" type="slidenum">
              <a:rPr lang="en-US" smtClean="0"/>
              <a:t>‹#›</a:t>
            </a:fld>
            <a:endParaRPr lang="en-US"/>
          </a:p>
        </p:txBody>
      </p:sp>
    </p:spTree>
    <p:extLst>
      <p:ext uri="{BB962C8B-B14F-4D97-AF65-F5344CB8AC3E}">
        <p14:creationId xmlns:p14="http://schemas.microsoft.com/office/powerpoint/2010/main" val="2720884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A319A4-922C-49C3-8A54-FEAED310CC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DCDCD9-ABBA-40CA-B9F2-043FA72FDB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89481-1DB7-4885-972F-A55BD0959EEA}"/>
              </a:ext>
            </a:extLst>
          </p:cNvPr>
          <p:cNvSpPr>
            <a:spLocks noGrp="1"/>
          </p:cNvSpPr>
          <p:nvPr>
            <p:ph type="dt" sz="half" idx="10"/>
          </p:nvPr>
        </p:nvSpPr>
        <p:spPr/>
        <p:txBody>
          <a:bodyPr/>
          <a:lstStyle/>
          <a:p>
            <a:fld id="{81337EF0-6F3C-4D91-91DA-9B6580ED22CD}" type="datetimeFigureOut">
              <a:rPr lang="en-US" smtClean="0"/>
              <a:t>6/20/2021</a:t>
            </a:fld>
            <a:endParaRPr lang="en-US"/>
          </a:p>
        </p:txBody>
      </p:sp>
      <p:sp>
        <p:nvSpPr>
          <p:cNvPr id="5" name="Footer Placeholder 4">
            <a:extLst>
              <a:ext uri="{FF2B5EF4-FFF2-40B4-BE49-F238E27FC236}">
                <a16:creationId xmlns:a16="http://schemas.microsoft.com/office/drawing/2014/main" id="{718A1908-F25B-4FCC-8555-0953BA593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EF691-EC81-4A89-9ED9-4D46EF7F8B7B}"/>
              </a:ext>
            </a:extLst>
          </p:cNvPr>
          <p:cNvSpPr>
            <a:spLocks noGrp="1"/>
          </p:cNvSpPr>
          <p:nvPr>
            <p:ph type="sldNum" sz="quarter" idx="12"/>
          </p:nvPr>
        </p:nvSpPr>
        <p:spPr/>
        <p:txBody>
          <a:bodyPr/>
          <a:lstStyle/>
          <a:p>
            <a:fld id="{F8BA3D79-650A-4B65-86B7-B05FF0348283}" type="slidenum">
              <a:rPr lang="en-US" smtClean="0"/>
              <a:t>‹#›</a:t>
            </a:fld>
            <a:endParaRPr lang="en-US"/>
          </a:p>
        </p:txBody>
      </p:sp>
    </p:spTree>
    <p:extLst>
      <p:ext uri="{BB962C8B-B14F-4D97-AF65-F5344CB8AC3E}">
        <p14:creationId xmlns:p14="http://schemas.microsoft.com/office/powerpoint/2010/main" val="2387662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19B87-AF69-40A3-A375-13B84EBB6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2D12A-1485-4DA3-BE83-5C86CC8AF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30DC2-54F3-4B90-AD23-A309F4B53851}"/>
              </a:ext>
            </a:extLst>
          </p:cNvPr>
          <p:cNvSpPr>
            <a:spLocks noGrp="1"/>
          </p:cNvSpPr>
          <p:nvPr>
            <p:ph type="dt" sz="half" idx="10"/>
          </p:nvPr>
        </p:nvSpPr>
        <p:spPr/>
        <p:txBody>
          <a:bodyPr/>
          <a:lstStyle/>
          <a:p>
            <a:fld id="{81337EF0-6F3C-4D91-91DA-9B6580ED22CD}" type="datetimeFigureOut">
              <a:rPr lang="en-US" smtClean="0"/>
              <a:t>6/20/2021</a:t>
            </a:fld>
            <a:endParaRPr lang="en-US"/>
          </a:p>
        </p:txBody>
      </p:sp>
      <p:sp>
        <p:nvSpPr>
          <p:cNvPr id="5" name="Footer Placeholder 4">
            <a:extLst>
              <a:ext uri="{FF2B5EF4-FFF2-40B4-BE49-F238E27FC236}">
                <a16:creationId xmlns:a16="http://schemas.microsoft.com/office/drawing/2014/main" id="{FD785FB7-FDEC-424D-825C-C3CEE9CF6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2061B3-FAF3-44E2-9EF5-F5EE02BF7751}"/>
              </a:ext>
            </a:extLst>
          </p:cNvPr>
          <p:cNvSpPr>
            <a:spLocks noGrp="1"/>
          </p:cNvSpPr>
          <p:nvPr>
            <p:ph type="sldNum" sz="quarter" idx="12"/>
          </p:nvPr>
        </p:nvSpPr>
        <p:spPr/>
        <p:txBody>
          <a:bodyPr/>
          <a:lstStyle/>
          <a:p>
            <a:fld id="{F8BA3D79-650A-4B65-86B7-B05FF0348283}" type="slidenum">
              <a:rPr lang="en-US" smtClean="0"/>
              <a:t>‹#›</a:t>
            </a:fld>
            <a:endParaRPr lang="en-US"/>
          </a:p>
        </p:txBody>
      </p:sp>
    </p:spTree>
    <p:extLst>
      <p:ext uri="{BB962C8B-B14F-4D97-AF65-F5344CB8AC3E}">
        <p14:creationId xmlns:p14="http://schemas.microsoft.com/office/powerpoint/2010/main" val="3074662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994E0-C841-4CBB-82C0-8FFB186B7E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FB5247-69B4-4C18-9AA2-12603FF57D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9BAE04-C702-4FD1-8305-508640443A3A}"/>
              </a:ext>
            </a:extLst>
          </p:cNvPr>
          <p:cNvSpPr>
            <a:spLocks noGrp="1"/>
          </p:cNvSpPr>
          <p:nvPr>
            <p:ph type="dt" sz="half" idx="10"/>
          </p:nvPr>
        </p:nvSpPr>
        <p:spPr/>
        <p:txBody>
          <a:bodyPr/>
          <a:lstStyle/>
          <a:p>
            <a:fld id="{81337EF0-6F3C-4D91-91DA-9B6580ED22CD}" type="datetimeFigureOut">
              <a:rPr lang="en-US" smtClean="0"/>
              <a:t>6/20/2021</a:t>
            </a:fld>
            <a:endParaRPr lang="en-US"/>
          </a:p>
        </p:txBody>
      </p:sp>
      <p:sp>
        <p:nvSpPr>
          <p:cNvPr id="5" name="Footer Placeholder 4">
            <a:extLst>
              <a:ext uri="{FF2B5EF4-FFF2-40B4-BE49-F238E27FC236}">
                <a16:creationId xmlns:a16="http://schemas.microsoft.com/office/drawing/2014/main" id="{9D496F8E-039E-4280-93D4-92BB63C22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86DE4-CE7F-4A2F-809B-9EBE7FFEB9F1}"/>
              </a:ext>
            </a:extLst>
          </p:cNvPr>
          <p:cNvSpPr>
            <a:spLocks noGrp="1"/>
          </p:cNvSpPr>
          <p:nvPr>
            <p:ph type="sldNum" sz="quarter" idx="12"/>
          </p:nvPr>
        </p:nvSpPr>
        <p:spPr/>
        <p:txBody>
          <a:bodyPr/>
          <a:lstStyle/>
          <a:p>
            <a:fld id="{F8BA3D79-650A-4B65-86B7-B05FF0348283}" type="slidenum">
              <a:rPr lang="en-US" smtClean="0"/>
              <a:t>‹#›</a:t>
            </a:fld>
            <a:endParaRPr lang="en-US"/>
          </a:p>
        </p:txBody>
      </p:sp>
    </p:spTree>
    <p:extLst>
      <p:ext uri="{BB962C8B-B14F-4D97-AF65-F5344CB8AC3E}">
        <p14:creationId xmlns:p14="http://schemas.microsoft.com/office/powerpoint/2010/main" val="412841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1B73-7154-4000-A1B5-5C465EC692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D8C6F8-D919-4F0F-A3B6-053F497435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E53234-89C4-4C7C-9555-4CB65758E5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E22D66-12F2-4694-BC3D-F6BAD5E9D948}"/>
              </a:ext>
            </a:extLst>
          </p:cNvPr>
          <p:cNvSpPr>
            <a:spLocks noGrp="1"/>
          </p:cNvSpPr>
          <p:nvPr>
            <p:ph type="dt" sz="half" idx="10"/>
          </p:nvPr>
        </p:nvSpPr>
        <p:spPr/>
        <p:txBody>
          <a:bodyPr/>
          <a:lstStyle/>
          <a:p>
            <a:fld id="{81337EF0-6F3C-4D91-91DA-9B6580ED22CD}" type="datetimeFigureOut">
              <a:rPr lang="en-US" smtClean="0"/>
              <a:t>6/20/2021</a:t>
            </a:fld>
            <a:endParaRPr lang="en-US"/>
          </a:p>
        </p:txBody>
      </p:sp>
      <p:sp>
        <p:nvSpPr>
          <p:cNvPr id="6" name="Footer Placeholder 5">
            <a:extLst>
              <a:ext uri="{FF2B5EF4-FFF2-40B4-BE49-F238E27FC236}">
                <a16:creationId xmlns:a16="http://schemas.microsoft.com/office/drawing/2014/main" id="{08AD353C-9FDD-49E0-9910-1B512703E5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25DEF-4664-4211-AEE9-EA0A9D52484F}"/>
              </a:ext>
            </a:extLst>
          </p:cNvPr>
          <p:cNvSpPr>
            <a:spLocks noGrp="1"/>
          </p:cNvSpPr>
          <p:nvPr>
            <p:ph type="sldNum" sz="quarter" idx="12"/>
          </p:nvPr>
        </p:nvSpPr>
        <p:spPr/>
        <p:txBody>
          <a:bodyPr/>
          <a:lstStyle/>
          <a:p>
            <a:fld id="{F8BA3D79-650A-4B65-86B7-B05FF0348283}" type="slidenum">
              <a:rPr lang="en-US" smtClean="0"/>
              <a:t>‹#›</a:t>
            </a:fld>
            <a:endParaRPr lang="en-US"/>
          </a:p>
        </p:txBody>
      </p:sp>
    </p:spTree>
    <p:extLst>
      <p:ext uri="{BB962C8B-B14F-4D97-AF65-F5344CB8AC3E}">
        <p14:creationId xmlns:p14="http://schemas.microsoft.com/office/powerpoint/2010/main" val="687032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F3F3-9407-448D-99BC-E1CF1BEA18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EFF03A-D0F0-465C-9AC0-378C52F2F4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3941C-5767-4C81-95F7-228553323D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5EE2B-C347-4394-9261-9B153F4F8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C3C9F9-CDDB-495D-8F8F-049BDDC874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3E3907-42CD-44D1-B366-936AE95349E9}"/>
              </a:ext>
            </a:extLst>
          </p:cNvPr>
          <p:cNvSpPr>
            <a:spLocks noGrp="1"/>
          </p:cNvSpPr>
          <p:nvPr>
            <p:ph type="dt" sz="half" idx="10"/>
          </p:nvPr>
        </p:nvSpPr>
        <p:spPr/>
        <p:txBody>
          <a:bodyPr/>
          <a:lstStyle/>
          <a:p>
            <a:fld id="{81337EF0-6F3C-4D91-91DA-9B6580ED22CD}" type="datetimeFigureOut">
              <a:rPr lang="en-US" smtClean="0"/>
              <a:t>6/20/2021</a:t>
            </a:fld>
            <a:endParaRPr lang="en-US"/>
          </a:p>
        </p:txBody>
      </p:sp>
      <p:sp>
        <p:nvSpPr>
          <p:cNvPr id="8" name="Footer Placeholder 7">
            <a:extLst>
              <a:ext uri="{FF2B5EF4-FFF2-40B4-BE49-F238E27FC236}">
                <a16:creationId xmlns:a16="http://schemas.microsoft.com/office/drawing/2014/main" id="{7E9E30FB-EEC2-449A-BBA5-5036D53C76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0A10CB-52BB-4A98-BF81-D3578255F96E}"/>
              </a:ext>
            </a:extLst>
          </p:cNvPr>
          <p:cNvSpPr>
            <a:spLocks noGrp="1"/>
          </p:cNvSpPr>
          <p:nvPr>
            <p:ph type="sldNum" sz="quarter" idx="12"/>
          </p:nvPr>
        </p:nvSpPr>
        <p:spPr/>
        <p:txBody>
          <a:bodyPr/>
          <a:lstStyle/>
          <a:p>
            <a:fld id="{F8BA3D79-650A-4B65-86B7-B05FF0348283}" type="slidenum">
              <a:rPr lang="en-US" smtClean="0"/>
              <a:t>‹#›</a:t>
            </a:fld>
            <a:endParaRPr lang="en-US"/>
          </a:p>
        </p:txBody>
      </p:sp>
    </p:spTree>
    <p:extLst>
      <p:ext uri="{BB962C8B-B14F-4D97-AF65-F5344CB8AC3E}">
        <p14:creationId xmlns:p14="http://schemas.microsoft.com/office/powerpoint/2010/main" val="2553919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EA1E-1B82-4CD5-85B9-0B14917E97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6DB8D0-FF40-44C1-B28D-EA1769711531}"/>
              </a:ext>
            </a:extLst>
          </p:cNvPr>
          <p:cNvSpPr>
            <a:spLocks noGrp="1"/>
          </p:cNvSpPr>
          <p:nvPr>
            <p:ph type="dt" sz="half" idx="10"/>
          </p:nvPr>
        </p:nvSpPr>
        <p:spPr/>
        <p:txBody>
          <a:bodyPr/>
          <a:lstStyle/>
          <a:p>
            <a:fld id="{81337EF0-6F3C-4D91-91DA-9B6580ED22CD}" type="datetimeFigureOut">
              <a:rPr lang="en-US" smtClean="0"/>
              <a:t>6/20/2021</a:t>
            </a:fld>
            <a:endParaRPr lang="en-US"/>
          </a:p>
        </p:txBody>
      </p:sp>
      <p:sp>
        <p:nvSpPr>
          <p:cNvPr id="4" name="Footer Placeholder 3">
            <a:extLst>
              <a:ext uri="{FF2B5EF4-FFF2-40B4-BE49-F238E27FC236}">
                <a16:creationId xmlns:a16="http://schemas.microsoft.com/office/drawing/2014/main" id="{8ABAE482-B7D8-4C61-BC97-990C673F04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15A9F2-2D32-4438-B36D-6D3D9CD85C0C}"/>
              </a:ext>
            </a:extLst>
          </p:cNvPr>
          <p:cNvSpPr>
            <a:spLocks noGrp="1"/>
          </p:cNvSpPr>
          <p:nvPr>
            <p:ph type="sldNum" sz="quarter" idx="12"/>
          </p:nvPr>
        </p:nvSpPr>
        <p:spPr/>
        <p:txBody>
          <a:bodyPr/>
          <a:lstStyle/>
          <a:p>
            <a:fld id="{F8BA3D79-650A-4B65-86B7-B05FF0348283}" type="slidenum">
              <a:rPr lang="en-US" smtClean="0"/>
              <a:t>‹#›</a:t>
            </a:fld>
            <a:endParaRPr lang="en-US"/>
          </a:p>
        </p:txBody>
      </p:sp>
    </p:spTree>
    <p:extLst>
      <p:ext uri="{BB962C8B-B14F-4D97-AF65-F5344CB8AC3E}">
        <p14:creationId xmlns:p14="http://schemas.microsoft.com/office/powerpoint/2010/main" val="227984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D9082-924E-49F8-9058-8BDAAE253C11}"/>
              </a:ext>
            </a:extLst>
          </p:cNvPr>
          <p:cNvSpPr>
            <a:spLocks noGrp="1"/>
          </p:cNvSpPr>
          <p:nvPr>
            <p:ph type="dt" sz="half" idx="10"/>
          </p:nvPr>
        </p:nvSpPr>
        <p:spPr/>
        <p:txBody>
          <a:bodyPr/>
          <a:lstStyle/>
          <a:p>
            <a:fld id="{81337EF0-6F3C-4D91-91DA-9B6580ED22CD}" type="datetimeFigureOut">
              <a:rPr lang="en-US" smtClean="0"/>
              <a:t>6/20/2021</a:t>
            </a:fld>
            <a:endParaRPr lang="en-US"/>
          </a:p>
        </p:txBody>
      </p:sp>
      <p:sp>
        <p:nvSpPr>
          <p:cNvPr id="3" name="Footer Placeholder 2">
            <a:extLst>
              <a:ext uri="{FF2B5EF4-FFF2-40B4-BE49-F238E27FC236}">
                <a16:creationId xmlns:a16="http://schemas.microsoft.com/office/drawing/2014/main" id="{CCDF6B44-2AC9-4B3C-B880-B17CD87788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D16E8-4E26-4B40-924C-617B4FE80DCC}"/>
              </a:ext>
            </a:extLst>
          </p:cNvPr>
          <p:cNvSpPr>
            <a:spLocks noGrp="1"/>
          </p:cNvSpPr>
          <p:nvPr>
            <p:ph type="sldNum" sz="quarter" idx="12"/>
          </p:nvPr>
        </p:nvSpPr>
        <p:spPr/>
        <p:txBody>
          <a:bodyPr/>
          <a:lstStyle/>
          <a:p>
            <a:fld id="{F8BA3D79-650A-4B65-86B7-B05FF0348283}" type="slidenum">
              <a:rPr lang="en-US" smtClean="0"/>
              <a:t>‹#›</a:t>
            </a:fld>
            <a:endParaRPr lang="en-US"/>
          </a:p>
        </p:txBody>
      </p:sp>
    </p:spTree>
    <p:extLst>
      <p:ext uri="{BB962C8B-B14F-4D97-AF65-F5344CB8AC3E}">
        <p14:creationId xmlns:p14="http://schemas.microsoft.com/office/powerpoint/2010/main" val="3400207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350C-7BBA-4D3E-AA5C-4F505A3611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48FE41-EF44-41EE-AF3C-DCAD22B0C0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1A9F80-18B4-497F-860F-C51CFE503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54B65B-BEC9-4E0E-9593-C96D97D0DB90}"/>
              </a:ext>
            </a:extLst>
          </p:cNvPr>
          <p:cNvSpPr>
            <a:spLocks noGrp="1"/>
          </p:cNvSpPr>
          <p:nvPr>
            <p:ph type="dt" sz="half" idx="10"/>
          </p:nvPr>
        </p:nvSpPr>
        <p:spPr/>
        <p:txBody>
          <a:bodyPr/>
          <a:lstStyle/>
          <a:p>
            <a:fld id="{81337EF0-6F3C-4D91-91DA-9B6580ED22CD}" type="datetimeFigureOut">
              <a:rPr lang="en-US" smtClean="0"/>
              <a:t>6/20/2021</a:t>
            </a:fld>
            <a:endParaRPr lang="en-US"/>
          </a:p>
        </p:txBody>
      </p:sp>
      <p:sp>
        <p:nvSpPr>
          <p:cNvPr id="6" name="Footer Placeholder 5">
            <a:extLst>
              <a:ext uri="{FF2B5EF4-FFF2-40B4-BE49-F238E27FC236}">
                <a16:creationId xmlns:a16="http://schemas.microsoft.com/office/drawing/2014/main" id="{6F859ECE-4B83-4879-B1E4-C6B9535BA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1F499B-1258-4838-8FAC-DCDC3B2B00D1}"/>
              </a:ext>
            </a:extLst>
          </p:cNvPr>
          <p:cNvSpPr>
            <a:spLocks noGrp="1"/>
          </p:cNvSpPr>
          <p:nvPr>
            <p:ph type="sldNum" sz="quarter" idx="12"/>
          </p:nvPr>
        </p:nvSpPr>
        <p:spPr/>
        <p:txBody>
          <a:bodyPr/>
          <a:lstStyle/>
          <a:p>
            <a:fld id="{F8BA3D79-650A-4B65-86B7-B05FF0348283}" type="slidenum">
              <a:rPr lang="en-US" smtClean="0"/>
              <a:t>‹#›</a:t>
            </a:fld>
            <a:endParaRPr lang="en-US"/>
          </a:p>
        </p:txBody>
      </p:sp>
    </p:spTree>
    <p:extLst>
      <p:ext uri="{BB962C8B-B14F-4D97-AF65-F5344CB8AC3E}">
        <p14:creationId xmlns:p14="http://schemas.microsoft.com/office/powerpoint/2010/main" val="2700724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B5AA7-4461-4CCF-9F1A-818ABA9D0E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2A1908-CAD3-459E-B81D-BC644C65F5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3B19B3-4AF6-4BDA-B109-133C07C28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AE7557-8A58-48C6-ACF8-C65DAC40E211}"/>
              </a:ext>
            </a:extLst>
          </p:cNvPr>
          <p:cNvSpPr>
            <a:spLocks noGrp="1"/>
          </p:cNvSpPr>
          <p:nvPr>
            <p:ph type="dt" sz="half" idx="10"/>
          </p:nvPr>
        </p:nvSpPr>
        <p:spPr/>
        <p:txBody>
          <a:bodyPr/>
          <a:lstStyle/>
          <a:p>
            <a:fld id="{81337EF0-6F3C-4D91-91DA-9B6580ED22CD}" type="datetimeFigureOut">
              <a:rPr lang="en-US" smtClean="0"/>
              <a:t>6/20/2021</a:t>
            </a:fld>
            <a:endParaRPr lang="en-US"/>
          </a:p>
        </p:txBody>
      </p:sp>
      <p:sp>
        <p:nvSpPr>
          <p:cNvPr id="6" name="Footer Placeholder 5">
            <a:extLst>
              <a:ext uri="{FF2B5EF4-FFF2-40B4-BE49-F238E27FC236}">
                <a16:creationId xmlns:a16="http://schemas.microsoft.com/office/drawing/2014/main" id="{2A94E5A7-EC8E-4786-A83C-A7871B2A2A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EA1B31-300B-46E7-A753-32613FC3C987}"/>
              </a:ext>
            </a:extLst>
          </p:cNvPr>
          <p:cNvSpPr>
            <a:spLocks noGrp="1"/>
          </p:cNvSpPr>
          <p:nvPr>
            <p:ph type="sldNum" sz="quarter" idx="12"/>
          </p:nvPr>
        </p:nvSpPr>
        <p:spPr/>
        <p:txBody>
          <a:bodyPr/>
          <a:lstStyle/>
          <a:p>
            <a:fld id="{F8BA3D79-650A-4B65-86B7-B05FF0348283}" type="slidenum">
              <a:rPr lang="en-US" smtClean="0"/>
              <a:t>‹#›</a:t>
            </a:fld>
            <a:endParaRPr lang="en-US"/>
          </a:p>
        </p:txBody>
      </p:sp>
    </p:spTree>
    <p:extLst>
      <p:ext uri="{BB962C8B-B14F-4D97-AF65-F5344CB8AC3E}">
        <p14:creationId xmlns:p14="http://schemas.microsoft.com/office/powerpoint/2010/main" val="39402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30FE1A-9EF4-44D4-BDA4-A75878A6E6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D76310-02C9-42C2-9086-E2CB974DD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C10BB-D7DC-4277-8286-92F613C0E6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37EF0-6F3C-4D91-91DA-9B6580ED22CD}" type="datetimeFigureOut">
              <a:rPr lang="en-US" smtClean="0"/>
              <a:t>6/20/2021</a:t>
            </a:fld>
            <a:endParaRPr lang="en-US"/>
          </a:p>
        </p:txBody>
      </p:sp>
      <p:sp>
        <p:nvSpPr>
          <p:cNvPr id="5" name="Footer Placeholder 4">
            <a:extLst>
              <a:ext uri="{FF2B5EF4-FFF2-40B4-BE49-F238E27FC236}">
                <a16:creationId xmlns:a16="http://schemas.microsoft.com/office/drawing/2014/main" id="{A0768348-AA75-4824-8FB2-1F29C487FB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CC6052-4C7E-44BA-9B23-F544D2DF20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A3D79-650A-4B65-86B7-B05FF0348283}" type="slidenum">
              <a:rPr lang="en-US" smtClean="0"/>
              <a:t>‹#›</a:t>
            </a:fld>
            <a:endParaRPr lang="en-US"/>
          </a:p>
        </p:txBody>
      </p:sp>
    </p:spTree>
    <p:extLst>
      <p:ext uri="{BB962C8B-B14F-4D97-AF65-F5344CB8AC3E}">
        <p14:creationId xmlns:p14="http://schemas.microsoft.com/office/powerpoint/2010/main" val="1390116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heritage.quaker.org.uk/files/Crawshawbooth%20LM.pdf"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7966-D2A4-4639-AAED-3C280D42488B}"/>
              </a:ext>
            </a:extLst>
          </p:cNvPr>
          <p:cNvSpPr>
            <a:spLocks noGrp="1"/>
          </p:cNvSpPr>
          <p:nvPr>
            <p:ph type="ctrTitle"/>
          </p:nvPr>
        </p:nvSpPr>
        <p:spPr>
          <a:xfrm>
            <a:off x="1524000" y="1122364"/>
            <a:ext cx="9144000" cy="1889284"/>
          </a:xfrm>
        </p:spPr>
        <p:txBody>
          <a:bodyPr>
            <a:normAutofit fontScale="90000"/>
          </a:bodyPr>
          <a:lstStyle/>
          <a:p>
            <a:r>
              <a:rPr lang="en-US" sz="3600" dirty="0"/>
              <a:t>FAMILY HISTORY PRESENTATION NO. 1</a:t>
            </a:r>
            <a:br>
              <a:rPr lang="en-US" sz="3600" dirty="0"/>
            </a:br>
            <a:br>
              <a:rPr lang="en-US" sz="3600" dirty="0"/>
            </a:br>
            <a:r>
              <a:rPr lang="en-US" dirty="0"/>
              <a:t>George Haworth</a:t>
            </a:r>
          </a:p>
        </p:txBody>
      </p:sp>
      <p:sp>
        <p:nvSpPr>
          <p:cNvPr id="3" name="Subtitle 2">
            <a:extLst>
              <a:ext uri="{FF2B5EF4-FFF2-40B4-BE49-F238E27FC236}">
                <a16:creationId xmlns:a16="http://schemas.microsoft.com/office/drawing/2014/main" id="{8B193EDA-8026-411D-A729-4179D786FB04}"/>
              </a:ext>
            </a:extLst>
          </p:cNvPr>
          <p:cNvSpPr>
            <a:spLocks noGrp="1"/>
          </p:cNvSpPr>
          <p:nvPr>
            <p:ph type="subTitle" idx="1"/>
          </p:nvPr>
        </p:nvSpPr>
        <p:spPr>
          <a:xfrm>
            <a:off x="1524000" y="3724712"/>
            <a:ext cx="9144000" cy="1661020"/>
          </a:xfrm>
        </p:spPr>
        <p:txBody>
          <a:bodyPr>
            <a:normAutofit lnSpcReduction="10000"/>
          </a:bodyPr>
          <a:lstStyle/>
          <a:p>
            <a:r>
              <a:rPr lang="en-US" dirty="0"/>
              <a:t>His Lancashire Background</a:t>
            </a:r>
          </a:p>
          <a:p>
            <a:endParaRPr lang="en-US"/>
          </a:p>
          <a:p>
            <a:endParaRPr lang="en-US" dirty="0"/>
          </a:p>
          <a:p>
            <a:r>
              <a:rPr lang="en-US" sz="1600" dirty="0"/>
              <a:t>Marilyn Totten and Sharon Castle</a:t>
            </a:r>
          </a:p>
        </p:txBody>
      </p:sp>
    </p:spTree>
    <p:extLst>
      <p:ext uri="{BB962C8B-B14F-4D97-AF65-F5344CB8AC3E}">
        <p14:creationId xmlns:p14="http://schemas.microsoft.com/office/powerpoint/2010/main" val="329390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29F78-6F00-44E5-9DFE-CFC871FF09E2}"/>
              </a:ext>
            </a:extLst>
          </p:cNvPr>
          <p:cNvSpPr>
            <a:spLocks noGrp="1"/>
          </p:cNvSpPr>
          <p:nvPr>
            <p:ph type="title"/>
          </p:nvPr>
        </p:nvSpPr>
        <p:spPr>
          <a:xfrm>
            <a:off x="838200" y="365126"/>
            <a:ext cx="10515600" cy="675110"/>
          </a:xfrm>
        </p:spPr>
        <p:txBody>
          <a:bodyPr>
            <a:normAutofit/>
          </a:bodyPr>
          <a:lstStyle/>
          <a:p>
            <a:pPr algn="ctr"/>
            <a:r>
              <a:rPr lang="en-US" sz="2800" dirty="0"/>
              <a:t>George’s Early Life</a:t>
            </a:r>
          </a:p>
        </p:txBody>
      </p:sp>
      <p:sp>
        <p:nvSpPr>
          <p:cNvPr id="3" name="Content Placeholder 2">
            <a:extLst>
              <a:ext uri="{FF2B5EF4-FFF2-40B4-BE49-F238E27FC236}">
                <a16:creationId xmlns:a16="http://schemas.microsoft.com/office/drawing/2014/main" id="{408B570F-46F8-4DAA-AA18-96AAC0C086A7}"/>
              </a:ext>
            </a:extLst>
          </p:cNvPr>
          <p:cNvSpPr>
            <a:spLocks noGrp="1"/>
          </p:cNvSpPr>
          <p:nvPr>
            <p:ph sz="half" idx="1"/>
          </p:nvPr>
        </p:nvSpPr>
        <p:spPr>
          <a:xfrm>
            <a:off x="914400" y="1179672"/>
            <a:ext cx="5181600" cy="5481187"/>
          </a:xfrm>
        </p:spPr>
        <p:txBody>
          <a:bodyPr>
            <a:normAutofit/>
          </a:bodyPr>
          <a:lstStyle/>
          <a:p>
            <a:r>
              <a:rPr lang="en-US" sz="2000" dirty="0"/>
              <a:t>Perhaps he lived part of it with Henry </a:t>
            </a:r>
            <a:r>
              <a:rPr lang="en-US" sz="2000" dirty="0" err="1"/>
              <a:t>Birtwisle</a:t>
            </a:r>
            <a:r>
              <a:rPr lang="en-US" sz="2000" dirty="0"/>
              <a:t>, who probably tutored him in reading and writing.   George often asked after Henry in his letters home.</a:t>
            </a:r>
          </a:p>
          <a:p>
            <a:r>
              <a:rPr lang="en-US" sz="2000" dirty="0"/>
              <a:t>When he was 9, his mother Isabel remarried to John Ormerod.  No half-siblings.  After John’s death, Isabel and probably George, lived with his brother James who was a sub-tenant but later obtained the copyhold lease of </a:t>
            </a:r>
            <a:r>
              <a:rPr lang="en-US" sz="2000" dirty="0" err="1"/>
              <a:t>Hapton</a:t>
            </a:r>
            <a:r>
              <a:rPr lang="en-US" sz="2000" dirty="0"/>
              <a:t> Hall Farm (photo to right).   James as the eldest son, inherited the major part of his father’s estate.  Their father James must have died rather suddenly, as he did not leave a will.   I found his inventory, and his probate by his widow Isabel.  Therefore George, as a younger son, needed to make his own way and “spare land” was becoming scarce.  </a:t>
            </a:r>
          </a:p>
        </p:txBody>
      </p:sp>
      <p:pic>
        <p:nvPicPr>
          <p:cNvPr id="6" name="Content Placeholder 5">
            <a:extLst>
              <a:ext uri="{FF2B5EF4-FFF2-40B4-BE49-F238E27FC236}">
                <a16:creationId xmlns:a16="http://schemas.microsoft.com/office/drawing/2014/main" id="{6F609C23-87F3-43C5-AA04-94203BDD076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98034" y="2684477"/>
            <a:ext cx="5181600" cy="3162650"/>
          </a:xfrm>
        </p:spPr>
      </p:pic>
      <p:sp>
        <p:nvSpPr>
          <p:cNvPr id="8" name="TextBox 7">
            <a:extLst>
              <a:ext uri="{FF2B5EF4-FFF2-40B4-BE49-F238E27FC236}">
                <a16:creationId xmlns:a16="http://schemas.microsoft.com/office/drawing/2014/main" id="{E112B6DA-9BC2-4916-97C7-4EC922357707}"/>
              </a:ext>
            </a:extLst>
          </p:cNvPr>
          <p:cNvSpPr txBox="1"/>
          <p:nvPr/>
        </p:nvSpPr>
        <p:spPr>
          <a:xfrm>
            <a:off x="6172200" y="1179673"/>
            <a:ext cx="5181601" cy="923330"/>
          </a:xfrm>
          <a:prstGeom prst="rect">
            <a:avLst/>
          </a:prstGeom>
          <a:noFill/>
        </p:spPr>
        <p:txBody>
          <a:bodyPr wrap="square">
            <a:spAutoFit/>
          </a:bodyPr>
          <a:lstStyle/>
          <a:p>
            <a:r>
              <a:rPr lang="en-US" sz="1800" dirty="0"/>
              <a:t>Isabel was living here with her son James, when she died 1707; buried at Chapel Hill Friends Burial Ground.</a:t>
            </a:r>
            <a:endParaRPr lang="en-US" dirty="0"/>
          </a:p>
        </p:txBody>
      </p:sp>
    </p:spTree>
    <p:extLst>
      <p:ext uri="{BB962C8B-B14F-4D97-AF65-F5344CB8AC3E}">
        <p14:creationId xmlns:p14="http://schemas.microsoft.com/office/powerpoint/2010/main" val="1308596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952BA-4EB1-40EE-98BC-46D151A3F3B2}"/>
              </a:ext>
            </a:extLst>
          </p:cNvPr>
          <p:cNvSpPr>
            <a:spLocks noGrp="1"/>
          </p:cNvSpPr>
          <p:nvPr>
            <p:ph type="title"/>
          </p:nvPr>
        </p:nvSpPr>
        <p:spPr>
          <a:xfrm>
            <a:off x="838200" y="365125"/>
            <a:ext cx="10515600" cy="683499"/>
          </a:xfrm>
        </p:spPr>
        <p:txBody>
          <a:bodyPr>
            <a:normAutofit/>
          </a:bodyPr>
          <a:lstStyle/>
          <a:p>
            <a:pPr algn="ctr"/>
            <a:r>
              <a:rPr lang="en-US" sz="2800" dirty="0"/>
              <a:t>THE “SUFFERINGS” AND THE EMIGRANTS</a:t>
            </a:r>
          </a:p>
        </p:txBody>
      </p:sp>
      <p:sp>
        <p:nvSpPr>
          <p:cNvPr id="3" name="Content Placeholder 2">
            <a:extLst>
              <a:ext uri="{FF2B5EF4-FFF2-40B4-BE49-F238E27FC236}">
                <a16:creationId xmlns:a16="http://schemas.microsoft.com/office/drawing/2014/main" id="{F55FC1ED-310F-471A-B3E4-9F1362EF4B1C}"/>
              </a:ext>
            </a:extLst>
          </p:cNvPr>
          <p:cNvSpPr>
            <a:spLocks noGrp="1"/>
          </p:cNvSpPr>
          <p:nvPr>
            <p:ph sz="half" idx="1"/>
          </p:nvPr>
        </p:nvSpPr>
        <p:spPr/>
        <p:txBody>
          <a:bodyPr>
            <a:normAutofit/>
          </a:bodyPr>
          <a:lstStyle/>
          <a:p>
            <a:r>
              <a:rPr lang="en-US" sz="1800" dirty="0"/>
              <a:t>Quakers wrote down their persecutions under the Church of England and the Crown, in records called “Sufferings”.   An example to the right, shows the 1691 imprisonment of George’s brother James Haworth, Henry </a:t>
            </a:r>
            <a:r>
              <a:rPr lang="en-US" sz="1800" dirty="0" err="1"/>
              <a:t>Birtwisle</a:t>
            </a:r>
            <a:r>
              <a:rPr lang="en-US" sz="1800" dirty="0"/>
              <a:t>, and George Heyworth or Haworth, probably a cousin, in Lancaster goal (jail). </a:t>
            </a:r>
          </a:p>
          <a:p>
            <a:r>
              <a:rPr lang="en-US" sz="1800" dirty="0"/>
              <a:t>“All 32 were committed prisoners upon attachments out of the Exchequer for not putting in their answers upon oath…..in a case of </a:t>
            </a:r>
            <a:r>
              <a:rPr lang="en-US" sz="1800" dirty="0" err="1"/>
              <a:t>Tythes</a:t>
            </a:r>
            <a:r>
              <a:rPr lang="en-US" sz="1800" dirty="0"/>
              <a:t> which they could not pay…..for conscience sake.”</a:t>
            </a:r>
          </a:p>
          <a:p>
            <a:r>
              <a:rPr lang="en-US" sz="1800" dirty="0"/>
              <a:t>Many Quakers were brought to a pauper’s state through unjust fines and appropriating goods, stock and crops.   Young men, especially younger sons, were offered a way out by emigrating to William Penn’s Quaker Colony of Pennsylvania.</a:t>
            </a:r>
          </a:p>
        </p:txBody>
      </p:sp>
      <p:pic>
        <p:nvPicPr>
          <p:cNvPr id="6" name="Content Placeholder 5">
            <a:extLst>
              <a:ext uri="{FF2B5EF4-FFF2-40B4-BE49-F238E27FC236}">
                <a16:creationId xmlns:a16="http://schemas.microsoft.com/office/drawing/2014/main" id="{3B9B05A7-D0A5-4341-A538-BD41FE1BFE4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189961"/>
            <a:ext cx="5181600" cy="3622665"/>
          </a:xfrm>
        </p:spPr>
      </p:pic>
    </p:spTree>
    <p:extLst>
      <p:ext uri="{BB962C8B-B14F-4D97-AF65-F5344CB8AC3E}">
        <p14:creationId xmlns:p14="http://schemas.microsoft.com/office/powerpoint/2010/main" val="3899288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FDAD9-6A81-41AF-9E43-C23DDA0C10EE}"/>
              </a:ext>
            </a:extLst>
          </p:cNvPr>
          <p:cNvSpPr>
            <a:spLocks noGrp="1"/>
          </p:cNvSpPr>
          <p:nvPr>
            <p:ph type="title"/>
          </p:nvPr>
        </p:nvSpPr>
        <p:spPr>
          <a:xfrm>
            <a:off x="838200" y="365126"/>
            <a:ext cx="10515600" cy="557664"/>
          </a:xfrm>
        </p:spPr>
        <p:txBody>
          <a:bodyPr>
            <a:normAutofit/>
          </a:bodyPr>
          <a:lstStyle/>
          <a:p>
            <a:pPr algn="ctr"/>
            <a:r>
              <a:rPr lang="en-US" sz="2800" dirty="0"/>
              <a:t>FROM “EMIGRANT” to “IMMIGRANT”</a:t>
            </a:r>
          </a:p>
        </p:txBody>
      </p:sp>
      <p:sp>
        <p:nvSpPr>
          <p:cNvPr id="3" name="Content Placeholder 2">
            <a:extLst>
              <a:ext uri="{FF2B5EF4-FFF2-40B4-BE49-F238E27FC236}">
                <a16:creationId xmlns:a16="http://schemas.microsoft.com/office/drawing/2014/main" id="{D2F0CC92-C3C8-45EC-BBDA-0495559A1029}"/>
              </a:ext>
            </a:extLst>
          </p:cNvPr>
          <p:cNvSpPr>
            <a:spLocks noGrp="1"/>
          </p:cNvSpPr>
          <p:nvPr>
            <p:ph sz="half" idx="1"/>
          </p:nvPr>
        </p:nvSpPr>
        <p:spPr/>
        <p:txBody>
          <a:bodyPr>
            <a:normAutofit lnSpcReduction="10000"/>
          </a:bodyPr>
          <a:lstStyle/>
          <a:p>
            <a:r>
              <a:rPr lang="en-US" sz="2400" dirty="0"/>
              <a:t>The records of </a:t>
            </a:r>
            <a:r>
              <a:rPr lang="en-US" sz="2400" dirty="0" err="1"/>
              <a:t>Crawshawbooth</a:t>
            </a:r>
            <a:r>
              <a:rPr lang="en-US" sz="2400" dirty="0"/>
              <a:t> Friends Meeting in 1699 note that “John Kenworthy and family” were intending to remove to Pennsylvania.  This included George, his sister Alice, wife of John, their young son James, and a  baby on the way.  The family, all but George,  died of the typhus or yellow fever outbreak on the ship “Britannia” during the 13 week voyage.  Thus it was called “that sick ship from Liverpool.”  George was extremely ill and we’re fortunate he survived to arrive in America!</a:t>
            </a:r>
          </a:p>
        </p:txBody>
      </p:sp>
      <p:pic>
        <p:nvPicPr>
          <p:cNvPr id="5" name="Content Placeholder 4">
            <a:extLst>
              <a:ext uri="{FF2B5EF4-FFF2-40B4-BE49-F238E27FC236}">
                <a16:creationId xmlns:a16="http://schemas.microsoft.com/office/drawing/2014/main" id="{F1B6B9E9-C2F0-4477-AEF4-1088FED95D9C}"/>
              </a:ext>
            </a:extLst>
          </p:cNvPr>
          <p:cNvPicPr>
            <a:picLocks noGrp="1" noChangeAspect="1"/>
          </p:cNvPicPr>
          <p:nvPr>
            <p:ph sz="half" idx="2"/>
          </p:nvPr>
        </p:nvPicPr>
        <p:blipFill>
          <a:blip r:embed="rId2"/>
          <a:stretch>
            <a:fillRect/>
          </a:stretch>
        </p:blipFill>
        <p:spPr>
          <a:xfrm>
            <a:off x="6702148" y="2105637"/>
            <a:ext cx="4524375" cy="3431097"/>
          </a:xfrm>
          <a:prstGeom prst="rect">
            <a:avLst/>
          </a:prstGeom>
        </p:spPr>
      </p:pic>
    </p:spTree>
    <p:extLst>
      <p:ext uri="{BB962C8B-B14F-4D97-AF65-F5344CB8AC3E}">
        <p14:creationId xmlns:p14="http://schemas.microsoft.com/office/powerpoint/2010/main" val="2273700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9B19F-4941-4901-85EF-1AC86ACC9C47}"/>
              </a:ext>
            </a:extLst>
          </p:cNvPr>
          <p:cNvSpPr>
            <a:spLocks noGrp="1"/>
          </p:cNvSpPr>
          <p:nvPr>
            <p:ph type="title"/>
          </p:nvPr>
        </p:nvSpPr>
        <p:spPr/>
        <p:txBody>
          <a:bodyPr>
            <a:normAutofit/>
          </a:bodyPr>
          <a:lstStyle/>
          <a:p>
            <a:pPr algn="ctr"/>
            <a:r>
              <a:rPr lang="en-US" sz="3600" dirty="0"/>
              <a:t>The Land</a:t>
            </a:r>
          </a:p>
        </p:txBody>
      </p:sp>
      <p:sp>
        <p:nvSpPr>
          <p:cNvPr id="3" name="Content Placeholder 2">
            <a:extLst>
              <a:ext uri="{FF2B5EF4-FFF2-40B4-BE49-F238E27FC236}">
                <a16:creationId xmlns:a16="http://schemas.microsoft.com/office/drawing/2014/main" id="{C8D16D1E-1029-44B8-B0DE-0DC8405ED80B}"/>
              </a:ext>
            </a:extLst>
          </p:cNvPr>
          <p:cNvSpPr>
            <a:spLocks noGrp="1"/>
          </p:cNvSpPr>
          <p:nvPr>
            <p:ph idx="1"/>
          </p:nvPr>
        </p:nvSpPr>
        <p:spPr/>
        <p:txBody>
          <a:bodyPr/>
          <a:lstStyle/>
          <a:p>
            <a:pPr algn="just"/>
            <a:r>
              <a:rPr lang="en-US" dirty="0"/>
              <a:t>First </a:t>
            </a:r>
            <a:r>
              <a:rPr lang="en-US" dirty="0" err="1"/>
              <a:t>Haworths</a:t>
            </a:r>
            <a:r>
              <a:rPr lang="en-US" dirty="0"/>
              <a:t> mentioned by surname in Court Rolls of 1495.  </a:t>
            </a:r>
            <a:r>
              <a:rPr lang="en-US" dirty="0" err="1"/>
              <a:t>Rossendale</a:t>
            </a:r>
            <a:r>
              <a:rPr lang="en-US" dirty="0"/>
              <a:t> was a Royal Hunting Forest of the English monarchs.  Henry VII “disafforested” </a:t>
            </a:r>
            <a:r>
              <a:rPr lang="en-US" dirty="0" err="1"/>
              <a:t>Rossendale</a:t>
            </a:r>
            <a:r>
              <a:rPr lang="en-US" dirty="0"/>
              <a:t> in 1507, raising money by “renting out” for a period of years, units of land held by “copyhold” leases by individuals from the Crown. The earliest mentioned </a:t>
            </a:r>
            <a:r>
              <a:rPr lang="en-US" dirty="0" err="1"/>
              <a:t>Haworths</a:t>
            </a:r>
            <a:r>
              <a:rPr lang="en-US" dirty="0"/>
              <a:t> held one of the seven “vaccaries” or cattle stations.</a:t>
            </a:r>
          </a:p>
        </p:txBody>
      </p:sp>
      <p:pic>
        <p:nvPicPr>
          <p:cNvPr id="4" name="Picture 3">
            <a:extLst>
              <a:ext uri="{FF2B5EF4-FFF2-40B4-BE49-F238E27FC236}">
                <a16:creationId xmlns:a16="http://schemas.microsoft.com/office/drawing/2014/main" id="{7FBF7500-93CA-4BA3-8FC6-B6342D2C4437}"/>
              </a:ext>
            </a:extLst>
          </p:cNvPr>
          <p:cNvPicPr>
            <a:picLocks noChangeAspect="1"/>
          </p:cNvPicPr>
          <p:nvPr/>
        </p:nvPicPr>
        <p:blipFill>
          <a:blip r:embed="rId2"/>
          <a:stretch>
            <a:fillRect/>
          </a:stretch>
        </p:blipFill>
        <p:spPr>
          <a:xfrm>
            <a:off x="6915327" y="4479721"/>
            <a:ext cx="3540151" cy="2013154"/>
          </a:xfrm>
          <a:prstGeom prst="rect">
            <a:avLst/>
          </a:prstGeom>
        </p:spPr>
      </p:pic>
      <p:pic>
        <p:nvPicPr>
          <p:cNvPr id="6" name="Picture 5">
            <a:extLst>
              <a:ext uri="{FF2B5EF4-FFF2-40B4-BE49-F238E27FC236}">
                <a16:creationId xmlns:a16="http://schemas.microsoft.com/office/drawing/2014/main" id="{AFF1A7F2-2661-4600-AA6B-50986C5E7D3E}"/>
              </a:ext>
            </a:extLst>
          </p:cNvPr>
          <p:cNvPicPr>
            <a:picLocks noChangeAspect="1"/>
          </p:cNvPicPr>
          <p:nvPr/>
        </p:nvPicPr>
        <p:blipFill>
          <a:blip r:embed="rId3"/>
          <a:stretch>
            <a:fillRect/>
          </a:stretch>
        </p:blipFill>
        <p:spPr>
          <a:xfrm>
            <a:off x="1736521" y="4412608"/>
            <a:ext cx="3540154" cy="2013154"/>
          </a:xfrm>
          <a:prstGeom prst="rect">
            <a:avLst/>
          </a:prstGeom>
        </p:spPr>
      </p:pic>
    </p:spTree>
    <p:extLst>
      <p:ext uri="{BB962C8B-B14F-4D97-AF65-F5344CB8AC3E}">
        <p14:creationId xmlns:p14="http://schemas.microsoft.com/office/powerpoint/2010/main" val="3722915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8A3F-D4C7-46FD-B6DF-2F6776BB0A73}"/>
              </a:ext>
            </a:extLst>
          </p:cNvPr>
          <p:cNvSpPr>
            <a:spLocks noGrp="1"/>
          </p:cNvSpPr>
          <p:nvPr>
            <p:ph type="title"/>
          </p:nvPr>
        </p:nvSpPr>
        <p:spPr>
          <a:xfrm>
            <a:off x="838200" y="365125"/>
            <a:ext cx="10515600" cy="1698567"/>
          </a:xfrm>
        </p:spPr>
        <p:txBody>
          <a:bodyPr>
            <a:noAutofit/>
          </a:bodyPr>
          <a:lstStyle/>
          <a:p>
            <a:pPr algn="just"/>
            <a:r>
              <a:rPr lang="en-US" sz="2400" dirty="0"/>
              <a:t>1500’s and 1600’s were a time of large population growth.  Many branches of Haworth families developed in different </a:t>
            </a:r>
            <a:r>
              <a:rPr lang="en-US" sz="2400" dirty="0" err="1"/>
              <a:t>Rossendale</a:t>
            </a:r>
            <a:r>
              <a:rPr lang="en-US" sz="2400" dirty="0"/>
              <a:t> locations.  Not as much land was available for younger sons.  People were mostly farmers of small holdings, and shepherds.  Many were involved in the developing wool and cloth trade, mostly as small family “cottage weavers.”</a:t>
            </a:r>
          </a:p>
        </p:txBody>
      </p:sp>
      <p:pic>
        <p:nvPicPr>
          <p:cNvPr id="5" name="Content Placeholder 4">
            <a:extLst>
              <a:ext uri="{FF2B5EF4-FFF2-40B4-BE49-F238E27FC236}">
                <a16:creationId xmlns:a16="http://schemas.microsoft.com/office/drawing/2014/main" id="{4754DA3E-16F3-4FE6-9CFC-9FC079C9431A}"/>
              </a:ext>
            </a:extLst>
          </p:cNvPr>
          <p:cNvPicPr>
            <a:picLocks noGrp="1" noChangeAspect="1"/>
          </p:cNvPicPr>
          <p:nvPr>
            <p:ph idx="1"/>
          </p:nvPr>
        </p:nvPicPr>
        <p:blipFill>
          <a:blip r:embed="rId2"/>
          <a:stretch>
            <a:fillRect/>
          </a:stretch>
        </p:blipFill>
        <p:spPr>
          <a:xfrm>
            <a:off x="3205424" y="2432806"/>
            <a:ext cx="5495925" cy="3682767"/>
          </a:xfrm>
        </p:spPr>
      </p:pic>
    </p:spTree>
    <p:extLst>
      <p:ext uri="{BB962C8B-B14F-4D97-AF65-F5344CB8AC3E}">
        <p14:creationId xmlns:p14="http://schemas.microsoft.com/office/powerpoint/2010/main" val="841066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3D1DE-1733-4943-BF5B-E3F3F429F9B8}"/>
              </a:ext>
            </a:extLst>
          </p:cNvPr>
          <p:cNvSpPr>
            <a:spLocks noGrp="1"/>
          </p:cNvSpPr>
          <p:nvPr>
            <p:ph type="title"/>
          </p:nvPr>
        </p:nvSpPr>
        <p:spPr>
          <a:xfrm>
            <a:off x="838200" y="365126"/>
            <a:ext cx="10515600" cy="586220"/>
          </a:xfrm>
        </p:spPr>
        <p:txBody>
          <a:bodyPr>
            <a:normAutofit/>
          </a:bodyPr>
          <a:lstStyle/>
          <a:p>
            <a:pPr algn="ctr"/>
            <a:r>
              <a:rPr lang="en-US" sz="1800" b="1" u="sng" dirty="0"/>
              <a:t>ROSSENDALE</a:t>
            </a:r>
          </a:p>
        </p:txBody>
      </p:sp>
      <p:pic>
        <p:nvPicPr>
          <p:cNvPr id="5" name="Content Placeholder 4">
            <a:extLst>
              <a:ext uri="{FF2B5EF4-FFF2-40B4-BE49-F238E27FC236}">
                <a16:creationId xmlns:a16="http://schemas.microsoft.com/office/drawing/2014/main" id="{CBAB42B9-D617-4AA2-BCD3-59B5C291B0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2873" y="1025236"/>
            <a:ext cx="5781963" cy="5551055"/>
          </a:xfrm>
        </p:spPr>
      </p:pic>
    </p:spTree>
    <p:extLst>
      <p:ext uri="{BB962C8B-B14F-4D97-AF65-F5344CB8AC3E}">
        <p14:creationId xmlns:p14="http://schemas.microsoft.com/office/powerpoint/2010/main" val="1073669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DA088-5811-4355-AA39-23E22752C16B}"/>
              </a:ext>
            </a:extLst>
          </p:cNvPr>
          <p:cNvSpPr>
            <a:spLocks noGrp="1"/>
          </p:cNvSpPr>
          <p:nvPr>
            <p:ph type="title"/>
          </p:nvPr>
        </p:nvSpPr>
        <p:spPr>
          <a:xfrm>
            <a:off x="958273" y="353137"/>
            <a:ext cx="10515600" cy="1941802"/>
          </a:xfrm>
        </p:spPr>
        <p:txBody>
          <a:bodyPr>
            <a:normAutofit/>
          </a:bodyPr>
          <a:lstStyle/>
          <a:p>
            <a:pPr algn="just"/>
            <a:r>
              <a:rPr lang="en-US" sz="2000" dirty="0"/>
              <a:t>ROSSENDALE                                                                                                   LANCASHIRE</a:t>
            </a:r>
          </a:p>
        </p:txBody>
      </p:sp>
      <p:pic>
        <p:nvPicPr>
          <p:cNvPr id="4" name="Content Placeholder 3">
            <a:extLst>
              <a:ext uri="{FF2B5EF4-FFF2-40B4-BE49-F238E27FC236}">
                <a16:creationId xmlns:a16="http://schemas.microsoft.com/office/drawing/2014/main" id="{5C459620-7F79-4F3E-A39F-3A22F8879E90}"/>
              </a:ext>
            </a:extLst>
          </p:cNvPr>
          <p:cNvPicPr>
            <a:picLocks noGrp="1" noChangeAspect="1"/>
          </p:cNvPicPr>
          <p:nvPr>
            <p:ph idx="1"/>
          </p:nvPr>
        </p:nvPicPr>
        <p:blipFill>
          <a:blip r:embed="rId2"/>
          <a:stretch>
            <a:fillRect/>
          </a:stretch>
        </p:blipFill>
        <p:spPr>
          <a:xfrm>
            <a:off x="489527" y="2705660"/>
            <a:ext cx="6751782" cy="3344158"/>
          </a:xfrm>
          <a:prstGeom prst="rect">
            <a:avLst/>
          </a:prstGeom>
        </p:spPr>
      </p:pic>
      <p:pic>
        <p:nvPicPr>
          <p:cNvPr id="5" name="Picture 4">
            <a:extLst>
              <a:ext uri="{FF2B5EF4-FFF2-40B4-BE49-F238E27FC236}">
                <a16:creationId xmlns:a16="http://schemas.microsoft.com/office/drawing/2014/main" id="{D6F512EA-8E5F-4E13-BE14-F97340B223BF}"/>
              </a:ext>
            </a:extLst>
          </p:cNvPr>
          <p:cNvPicPr>
            <a:picLocks noChangeAspect="1"/>
          </p:cNvPicPr>
          <p:nvPr/>
        </p:nvPicPr>
        <p:blipFill>
          <a:blip r:embed="rId3"/>
          <a:stretch>
            <a:fillRect/>
          </a:stretch>
        </p:blipFill>
        <p:spPr>
          <a:xfrm>
            <a:off x="6908802" y="1884217"/>
            <a:ext cx="4793671" cy="5417127"/>
          </a:xfrm>
          <a:prstGeom prst="rect">
            <a:avLst/>
          </a:prstGeom>
        </p:spPr>
      </p:pic>
    </p:spTree>
    <p:extLst>
      <p:ext uri="{BB962C8B-B14F-4D97-AF65-F5344CB8AC3E}">
        <p14:creationId xmlns:p14="http://schemas.microsoft.com/office/powerpoint/2010/main" val="2432769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EBD33-7D46-4055-B7E6-B0AF2DA981F4}"/>
              </a:ext>
            </a:extLst>
          </p:cNvPr>
          <p:cNvSpPr>
            <a:spLocks noGrp="1"/>
          </p:cNvSpPr>
          <p:nvPr>
            <p:ph type="title"/>
          </p:nvPr>
        </p:nvSpPr>
        <p:spPr>
          <a:xfrm>
            <a:off x="838200" y="1451295"/>
            <a:ext cx="10515600" cy="239393"/>
          </a:xfrm>
        </p:spPr>
        <p:txBody>
          <a:bodyPr>
            <a:normAutofit fontScale="90000"/>
          </a:bodyPr>
          <a:lstStyle/>
          <a:p>
            <a:pPr algn="ctr"/>
            <a:r>
              <a:rPr lang="en-US" sz="3200" dirty="0"/>
              <a:t>The Years of the English Civil War</a:t>
            </a:r>
            <a:br>
              <a:rPr lang="en-US" sz="3200" dirty="0"/>
            </a:br>
            <a:r>
              <a:rPr lang="en-US" sz="2400" dirty="0"/>
              <a:t>1642-1651</a:t>
            </a:r>
            <a:br>
              <a:rPr lang="en-US" sz="2400" dirty="0"/>
            </a:br>
            <a:br>
              <a:rPr lang="en-US" sz="2400" dirty="0"/>
            </a:br>
            <a:r>
              <a:rPr lang="en-US" sz="2400" dirty="0"/>
              <a:t>Troubled and turbulent times;  </a:t>
            </a:r>
            <a:r>
              <a:rPr lang="en-US" sz="2400" dirty="0" err="1"/>
              <a:t>Rossendale</a:t>
            </a:r>
            <a:r>
              <a:rPr lang="en-US" sz="2400" dirty="0"/>
              <a:t> was mostly for rule by Parliament rather than by a monarch.  Order was disturbed and parish registers and court rolls were poorly kept, sometimes with large gaps.  James Haworth and Isabel (George’s parents) were growing up into their teen years amongst a disturbed society.</a:t>
            </a:r>
            <a:endParaRPr lang="en-US" sz="3200" dirty="0"/>
          </a:p>
        </p:txBody>
      </p:sp>
      <p:pic>
        <p:nvPicPr>
          <p:cNvPr id="4" name="Content Placeholder 3">
            <a:extLst>
              <a:ext uri="{FF2B5EF4-FFF2-40B4-BE49-F238E27FC236}">
                <a16:creationId xmlns:a16="http://schemas.microsoft.com/office/drawing/2014/main" id="{E04A06D8-7027-40C5-A96E-D3F6093A1E50}"/>
              </a:ext>
            </a:extLst>
          </p:cNvPr>
          <p:cNvPicPr>
            <a:picLocks noGrp="1" noChangeAspect="1"/>
          </p:cNvPicPr>
          <p:nvPr>
            <p:ph idx="1"/>
          </p:nvPr>
        </p:nvPicPr>
        <p:blipFill>
          <a:blip r:embed="rId2"/>
          <a:stretch>
            <a:fillRect/>
          </a:stretch>
        </p:blipFill>
        <p:spPr>
          <a:xfrm>
            <a:off x="3057525" y="2979453"/>
            <a:ext cx="6076950" cy="3419475"/>
          </a:xfrm>
          <a:prstGeom prst="rect">
            <a:avLst/>
          </a:prstGeom>
        </p:spPr>
      </p:pic>
    </p:spTree>
    <p:extLst>
      <p:ext uri="{BB962C8B-B14F-4D97-AF65-F5344CB8AC3E}">
        <p14:creationId xmlns:p14="http://schemas.microsoft.com/office/powerpoint/2010/main" val="3789500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8BB6-8019-4647-BD06-CDCE4417DE4F}"/>
              </a:ext>
            </a:extLst>
          </p:cNvPr>
          <p:cNvSpPr>
            <a:spLocks noGrp="1"/>
          </p:cNvSpPr>
          <p:nvPr>
            <p:ph type="title"/>
          </p:nvPr>
        </p:nvSpPr>
        <p:spPr/>
        <p:txBody>
          <a:bodyPr>
            <a:normAutofit/>
          </a:bodyPr>
          <a:lstStyle/>
          <a:p>
            <a:pPr algn="ctr"/>
            <a:r>
              <a:rPr lang="en-US" sz="2800" dirty="0"/>
              <a:t>THE APPEARANCE OF “NON-CONFORMISTS”</a:t>
            </a:r>
          </a:p>
        </p:txBody>
      </p:sp>
      <p:sp>
        <p:nvSpPr>
          <p:cNvPr id="3" name="Content Placeholder 2">
            <a:extLst>
              <a:ext uri="{FF2B5EF4-FFF2-40B4-BE49-F238E27FC236}">
                <a16:creationId xmlns:a16="http://schemas.microsoft.com/office/drawing/2014/main" id="{B7E76AA5-F9C4-467E-A7C1-D1E3A1A954E8}"/>
              </a:ext>
            </a:extLst>
          </p:cNvPr>
          <p:cNvSpPr>
            <a:spLocks noGrp="1"/>
          </p:cNvSpPr>
          <p:nvPr>
            <p:ph idx="1"/>
          </p:nvPr>
        </p:nvSpPr>
        <p:spPr>
          <a:xfrm>
            <a:off x="838200" y="1342240"/>
            <a:ext cx="10515600" cy="5226340"/>
          </a:xfrm>
        </p:spPr>
        <p:txBody>
          <a:bodyPr>
            <a:normAutofit/>
          </a:bodyPr>
          <a:lstStyle/>
          <a:p>
            <a:r>
              <a:rPr lang="en-US" sz="1800" dirty="0"/>
              <a:t>Amongst a society where order had suffered, people began to feel more free to think for themselves.   George Fox, the founder of Quakerism, was one of these early “thinkers”.   He traveled around central and northern England, and spoke to a gathering in 1652 on </a:t>
            </a:r>
            <a:r>
              <a:rPr lang="en-US" sz="1800" dirty="0" err="1"/>
              <a:t>Pendle</a:t>
            </a:r>
            <a:r>
              <a:rPr lang="en-US" sz="1800" dirty="0"/>
              <a:t> Hill, roughly ten miles north of Burnley.  People in </a:t>
            </a:r>
            <a:r>
              <a:rPr lang="en-US" sz="1800" dirty="0" err="1"/>
              <a:t>Rossendale</a:t>
            </a:r>
            <a:r>
              <a:rPr lang="en-US" sz="1800" dirty="0"/>
              <a:t> were not far away.   The first meeting was organized by Henry </a:t>
            </a:r>
            <a:r>
              <a:rPr lang="en-US" sz="1800" dirty="0" err="1"/>
              <a:t>Birtwisle</a:t>
            </a:r>
            <a:r>
              <a:rPr lang="en-US" sz="1800" dirty="0"/>
              <a:t> around 1658; the meeting house at </a:t>
            </a:r>
            <a:r>
              <a:rPr lang="en-US" sz="1800" dirty="0" err="1"/>
              <a:t>Crawshawbooth</a:t>
            </a:r>
            <a:r>
              <a:rPr lang="en-US" sz="1800" dirty="0"/>
              <a:t> built in 1716.   George and brother James were raised as Quakers, probably through their mother Isabel’s family;  both brothers were tutored at home, and were literate.  See </a:t>
            </a:r>
            <a:r>
              <a:rPr lang="en-US" sz="1800" dirty="0">
                <a:hlinkClick r:id="rId2"/>
              </a:rPr>
              <a:t>https://heritage.quaker.org.uk/files/Crawshawbooth%20LM.pdf</a:t>
            </a:r>
            <a:r>
              <a:rPr lang="en-US" sz="1800" dirty="0"/>
              <a:t> for good article on the meeting house.</a:t>
            </a:r>
          </a:p>
          <a:p>
            <a:endParaRPr lang="en-US" sz="1800" dirty="0"/>
          </a:p>
          <a:p>
            <a:pPr algn="ctr"/>
            <a:endParaRPr lang="en-US" sz="1800" dirty="0"/>
          </a:p>
        </p:txBody>
      </p:sp>
      <p:pic>
        <p:nvPicPr>
          <p:cNvPr id="4" name="Picture 3">
            <a:extLst>
              <a:ext uri="{FF2B5EF4-FFF2-40B4-BE49-F238E27FC236}">
                <a16:creationId xmlns:a16="http://schemas.microsoft.com/office/drawing/2014/main" id="{56EF7A12-A371-4CB5-A614-B386068E1584}"/>
              </a:ext>
            </a:extLst>
          </p:cNvPr>
          <p:cNvPicPr>
            <a:picLocks noChangeAspect="1"/>
          </p:cNvPicPr>
          <p:nvPr/>
        </p:nvPicPr>
        <p:blipFill>
          <a:blip r:embed="rId3"/>
          <a:stretch>
            <a:fillRect/>
          </a:stretch>
        </p:blipFill>
        <p:spPr>
          <a:xfrm>
            <a:off x="6417578" y="3429000"/>
            <a:ext cx="4806892" cy="3282193"/>
          </a:xfrm>
          <a:prstGeom prst="rect">
            <a:avLst/>
          </a:prstGeom>
        </p:spPr>
      </p:pic>
      <p:pic>
        <p:nvPicPr>
          <p:cNvPr id="6" name="Picture 5">
            <a:extLst>
              <a:ext uri="{FF2B5EF4-FFF2-40B4-BE49-F238E27FC236}">
                <a16:creationId xmlns:a16="http://schemas.microsoft.com/office/drawing/2014/main" id="{E034BFE9-F0A2-425D-BFC0-94DC86ED6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531" y="3343564"/>
            <a:ext cx="5320718" cy="3367629"/>
          </a:xfrm>
          <a:prstGeom prst="rect">
            <a:avLst/>
          </a:prstGeom>
        </p:spPr>
      </p:pic>
    </p:spTree>
    <p:extLst>
      <p:ext uri="{BB962C8B-B14F-4D97-AF65-F5344CB8AC3E}">
        <p14:creationId xmlns:p14="http://schemas.microsoft.com/office/powerpoint/2010/main" val="3128236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59634-297D-4B57-A7B7-CA104F06367C}"/>
              </a:ext>
            </a:extLst>
          </p:cNvPr>
          <p:cNvSpPr>
            <a:spLocks noGrp="1"/>
          </p:cNvSpPr>
          <p:nvPr>
            <p:ph type="title"/>
          </p:nvPr>
        </p:nvSpPr>
        <p:spPr/>
        <p:txBody>
          <a:bodyPr>
            <a:normAutofit/>
          </a:bodyPr>
          <a:lstStyle/>
          <a:p>
            <a:pPr algn="ctr"/>
            <a:r>
              <a:rPr lang="en-US" sz="2800" dirty="0"/>
              <a:t>George the Immigrant’s Family</a:t>
            </a:r>
          </a:p>
        </p:txBody>
      </p:sp>
      <p:sp>
        <p:nvSpPr>
          <p:cNvPr id="4" name="Content Placeholder 3">
            <a:extLst>
              <a:ext uri="{FF2B5EF4-FFF2-40B4-BE49-F238E27FC236}">
                <a16:creationId xmlns:a16="http://schemas.microsoft.com/office/drawing/2014/main" id="{CF9DD3B5-E054-4A3B-8AFA-2777BB775FF2}"/>
              </a:ext>
            </a:extLst>
          </p:cNvPr>
          <p:cNvSpPr>
            <a:spLocks noGrp="1"/>
          </p:cNvSpPr>
          <p:nvPr>
            <p:ph sz="half" idx="1"/>
          </p:nvPr>
        </p:nvSpPr>
        <p:spPr>
          <a:xfrm>
            <a:off x="838200" y="1476462"/>
            <a:ext cx="5181600" cy="4700501"/>
          </a:xfrm>
        </p:spPr>
        <p:txBody>
          <a:bodyPr>
            <a:normAutofit lnSpcReduction="10000"/>
          </a:bodyPr>
          <a:lstStyle/>
          <a:p>
            <a:pPr algn="ctr"/>
            <a:r>
              <a:rPr lang="en-US" sz="1800" dirty="0"/>
              <a:t>George was youngest child of James Haworth and wife Isabel (maiden name unknown).  Born probably at </a:t>
            </a:r>
            <a:r>
              <a:rPr lang="en-US" sz="1800" dirty="0" err="1"/>
              <a:t>Windybank</a:t>
            </a:r>
            <a:r>
              <a:rPr lang="en-US" sz="1800" dirty="0"/>
              <a:t> Farm, part of an area called </a:t>
            </a:r>
            <a:r>
              <a:rPr lang="en-US" sz="1800" dirty="0" err="1"/>
              <a:t>Gambleside</a:t>
            </a:r>
            <a:r>
              <a:rPr lang="en-US" sz="1800" dirty="0"/>
              <a:t>.  Baptized 10 Sept 1676 at Haslingden, St James.  Father James died two years later; no evidence he was a Quaker.</a:t>
            </a:r>
          </a:p>
          <a:p>
            <a:pPr algn="ctr"/>
            <a:r>
              <a:rPr lang="en-US" sz="1800" dirty="0"/>
              <a:t>George’s siblings were Mary (1662);  Sarah (1665);  James (1667);   Alice (1669);  Susannah (ca1673);  George (1676).</a:t>
            </a:r>
          </a:p>
          <a:p>
            <a:pPr algn="ctr"/>
            <a:r>
              <a:rPr lang="en-US" sz="1800" dirty="0"/>
              <a:t>No marriage ever found for George’s parents.  Probably married by private Quaker “civil” ceremony, about 1660. </a:t>
            </a:r>
          </a:p>
          <a:p>
            <a:pPr algn="ctr"/>
            <a:endParaRPr lang="en-US" sz="1800" dirty="0"/>
          </a:p>
          <a:p>
            <a:pPr algn="ctr"/>
            <a:endParaRPr lang="en-US" sz="1800" dirty="0"/>
          </a:p>
        </p:txBody>
      </p:sp>
      <p:sp>
        <p:nvSpPr>
          <p:cNvPr id="5" name="Content Placeholder 4">
            <a:extLst>
              <a:ext uri="{FF2B5EF4-FFF2-40B4-BE49-F238E27FC236}">
                <a16:creationId xmlns:a16="http://schemas.microsoft.com/office/drawing/2014/main" id="{BC2309C0-840F-4F28-A4A6-A4CFEB38BB68}"/>
              </a:ext>
            </a:extLst>
          </p:cNvPr>
          <p:cNvSpPr>
            <a:spLocks noGrp="1"/>
          </p:cNvSpPr>
          <p:nvPr>
            <p:ph sz="half" idx="2"/>
          </p:nvPr>
        </p:nvSpPr>
        <p:spPr>
          <a:xfrm>
            <a:off x="6172200" y="1476462"/>
            <a:ext cx="5181600" cy="612397"/>
          </a:xfrm>
        </p:spPr>
        <p:txBody>
          <a:bodyPr>
            <a:normAutofit lnSpcReduction="10000"/>
          </a:bodyPr>
          <a:lstStyle/>
          <a:p>
            <a:r>
              <a:rPr lang="en-US" sz="2000" dirty="0"/>
              <a:t>St Nicholas, </a:t>
            </a:r>
            <a:r>
              <a:rPr lang="en-US" sz="2000" dirty="0" err="1"/>
              <a:t>Newchurch</a:t>
            </a:r>
            <a:r>
              <a:rPr lang="en-US" sz="2000" dirty="0"/>
              <a:t>-in-</a:t>
            </a:r>
            <a:r>
              <a:rPr lang="en-US" sz="2000" dirty="0" err="1"/>
              <a:t>Rossendale</a:t>
            </a:r>
            <a:r>
              <a:rPr lang="en-US" sz="2000" dirty="0"/>
              <a:t>, where George’s father James was buried 1678.</a:t>
            </a:r>
          </a:p>
        </p:txBody>
      </p:sp>
      <p:pic>
        <p:nvPicPr>
          <p:cNvPr id="7" name="Picture 6">
            <a:extLst>
              <a:ext uri="{FF2B5EF4-FFF2-40B4-BE49-F238E27FC236}">
                <a16:creationId xmlns:a16="http://schemas.microsoft.com/office/drawing/2014/main" id="{D2D1F79C-0DEA-49BC-8DA2-E89FE6C59CDD}"/>
              </a:ext>
            </a:extLst>
          </p:cNvPr>
          <p:cNvPicPr>
            <a:picLocks noChangeAspect="1"/>
          </p:cNvPicPr>
          <p:nvPr/>
        </p:nvPicPr>
        <p:blipFill>
          <a:blip r:embed="rId2"/>
          <a:stretch>
            <a:fillRect/>
          </a:stretch>
        </p:blipFill>
        <p:spPr>
          <a:xfrm>
            <a:off x="453007" y="4580389"/>
            <a:ext cx="5377342" cy="1596574"/>
          </a:xfrm>
          <a:prstGeom prst="rect">
            <a:avLst/>
          </a:prstGeom>
        </p:spPr>
      </p:pic>
      <p:pic>
        <p:nvPicPr>
          <p:cNvPr id="9" name="Picture 8">
            <a:extLst>
              <a:ext uri="{FF2B5EF4-FFF2-40B4-BE49-F238E27FC236}">
                <a16:creationId xmlns:a16="http://schemas.microsoft.com/office/drawing/2014/main" id="{5BFAB915-ED78-4FC3-AC57-487028A03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993" y="2164360"/>
            <a:ext cx="5333999" cy="4012602"/>
          </a:xfrm>
          <a:prstGeom prst="rect">
            <a:avLst/>
          </a:prstGeom>
        </p:spPr>
      </p:pic>
    </p:spTree>
    <p:extLst>
      <p:ext uri="{BB962C8B-B14F-4D97-AF65-F5344CB8AC3E}">
        <p14:creationId xmlns:p14="http://schemas.microsoft.com/office/powerpoint/2010/main" val="3406031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916215-1EA8-4DB7-A3C8-1F6919E8B6EB}"/>
              </a:ext>
            </a:extLst>
          </p:cNvPr>
          <p:cNvSpPr>
            <a:spLocks noGrp="1"/>
          </p:cNvSpPr>
          <p:nvPr>
            <p:ph type="title"/>
          </p:nvPr>
        </p:nvSpPr>
        <p:spPr>
          <a:xfrm>
            <a:off x="939568" y="0"/>
            <a:ext cx="3932237" cy="1668070"/>
          </a:xfrm>
        </p:spPr>
        <p:txBody>
          <a:bodyPr>
            <a:normAutofit/>
          </a:bodyPr>
          <a:lstStyle/>
          <a:p>
            <a:r>
              <a:rPr lang="en-US" sz="1800" dirty="0"/>
              <a:t>Isabel ____ Haworth Ormerod was buried 1707 at Chapel Hill FBG – established 1663</a:t>
            </a:r>
          </a:p>
        </p:txBody>
      </p:sp>
      <p:sp>
        <p:nvSpPr>
          <p:cNvPr id="7" name="Text Placeholder 6">
            <a:extLst>
              <a:ext uri="{FF2B5EF4-FFF2-40B4-BE49-F238E27FC236}">
                <a16:creationId xmlns:a16="http://schemas.microsoft.com/office/drawing/2014/main" id="{25D63F78-AA72-4B24-85A3-BD259F42C649}"/>
              </a:ext>
            </a:extLst>
          </p:cNvPr>
          <p:cNvSpPr>
            <a:spLocks noGrp="1"/>
          </p:cNvSpPr>
          <p:nvPr>
            <p:ph type="body" sz="half" idx="2"/>
          </p:nvPr>
        </p:nvSpPr>
        <p:spPr>
          <a:xfrm>
            <a:off x="889677" y="0"/>
            <a:ext cx="3932237" cy="5691931"/>
          </a:xfrm>
        </p:spPr>
        <p:txBody>
          <a:bodyPr/>
          <a:lstStyle/>
          <a:p>
            <a:r>
              <a:rPr lang="en-US" dirty="0"/>
              <a:t>St James, Haslingden – top right;</a:t>
            </a:r>
          </a:p>
          <a:p>
            <a:r>
              <a:rPr lang="en-US" dirty="0" err="1"/>
              <a:t>Windybank</a:t>
            </a:r>
            <a:r>
              <a:rPr lang="en-US" dirty="0"/>
              <a:t> Farm – bottom right.</a:t>
            </a:r>
          </a:p>
        </p:txBody>
      </p:sp>
      <p:pic>
        <p:nvPicPr>
          <p:cNvPr id="9" name="Picture 8">
            <a:extLst>
              <a:ext uri="{FF2B5EF4-FFF2-40B4-BE49-F238E27FC236}">
                <a16:creationId xmlns:a16="http://schemas.microsoft.com/office/drawing/2014/main" id="{AA448195-C509-4FCA-A4BA-E09E0473A9D8}"/>
              </a:ext>
            </a:extLst>
          </p:cNvPr>
          <p:cNvPicPr>
            <a:picLocks noChangeAspect="1"/>
          </p:cNvPicPr>
          <p:nvPr/>
        </p:nvPicPr>
        <p:blipFill>
          <a:blip r:embed="rId2"/>
          <a:stretch>
            <a:fillRect/>
          </a:stretch>
        </p:blipFill>
        <p:spPr>
          <a:xfrm>
            <a:off x="939568" y="1837189"/>
            <a:ext cx="3691156" cy="2019270"/>
          </a:xfrm>
          <a:prstGeom prst="rect">
            <a:avLst/>
          </a:prstGeom>
        </p:spPr>
      </p:pic>
      <p:pic>
        <p:nvPicPr>
          <p:cNvPr id="11" name="Picture 10">
            <a:extLst>
              <a:ext uri="{FF2B5EF4-FFF2-40B4-BE49-F238E27FC236}">
                <a16:creationId xmlns:a16="http://schemas.microsoft.com/office/drawing/2014/main" id="{10EF87BF-1815-4491-B815-D41D702012D1}"/>
              </a:ext>
            </a:extLst>
          </p:cNvPr>
          <p:cNvPicPr>
            <a:picLocks noChangeAspect="1"/>
          </p:cNvPicPr>
          <p:nvPr/>
        </p:nvPicPr>
        <p:blipFill>
          <a:blip r:embed="rId3"/>
          <a:stretch>
            <a:fillRect/>
          </a:stretch>
        </p:blipFill>
        <p:spPr>
          <a:xfrm>
            <a:off x="939568" y="4035104"/>
            <a:ext cx="3832456" cy="1825945"/>
          </a:xfrm>
          <a:prstGeom prst="rect">
            <a:avLst/>
          </a:prstGeom>
        </p:spPr>
      </p:pic>
      <p:pic>
        <p:nvPicPr>
          <p:cNvPr id="14" name="Picture 13">
            <a:extLst>
              <a:ext uri="{FF2B5EF4-FFF2-40B4-BE49-F238E27FC236}">
                <a16:creationId xmlns:a16="http://schemas.microsoft.com/office/drawing/2014/main" id="{58E8A0BC-7F3B-495F-B142-6D11B7C9CF7A}"/>
              </a:ext>
            </a:extLst>
          </p:cNvPr>
          <p:cNvPicPr>
            <a:picLocks noChangeAspect="1"/>
          </p:cNvPicPr>
          <p:nvPr/>
        </p:nvPicPr>
        <p:blipFill>
          <a:blip r:embed="rId4"/>
          <a:stretch>
            <a:fillRect/>
          </a:stretch>
        </p:blipFill>
        <p:spPr>
          <a:xfrm>
            <a:off x="5183188" y="811636"/>
            <a:ext cx="6477508" cy="2971800"/>
          </a:xfrm>
          <a:prstGeom prst="rect">
            <a:avLst/>
          </a:prstGeom>
        </p:spPr>
      </p:pic>
      <p:pic>
        <p:nvPicPr>
          <p:cNvPr id="18" name="Picture Placeholder 17">
            <a:extLst>
              <a:ext uri="{FF2B5EF4-FFF2-40B4-BE49-F238E27FC236}">
                <a16:creationId xmlns:a16="http://schemas.microsoft.com/office/drawing/2014/main" id="{A34CB982-49C8-40D7-BDB6-13EE94157E17}"/>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t="23849" b="23849"/>
          <a:stretch>
            <a:fillRect/>
          </a:stretch>
        </p:blipFill>
        <p:spPr>
          <a:xfrm>
            <a:off x="5183188" y="3565525"/>
            <a:ext cx="6477508" cy="2295525"/>
          </a:xfrm>
        </p:spPr>
      </p:pic>
    </p:spTree>
    <p:extLst>
      <p:ext uri="{BB962C8B-B14F-4D97-AF65-F5344CB8AC3E}">
        <p14:creationId xmlns:p14="http://schemas.microsoft.com/office/powerpoint/2010/main" val="3773052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35161</TotalTime>
  <Words>937</Words>
  <Application>Microsoft Office PowerPoint</Application>
  <PresentationFormat>Widescreen</PresentationFormat>
  <Paragraphs>31</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FAMILY HISTORY PRESENTATION NO. 1  George Haworth</vt:lpstr>
      <vt:lpstr>The Land</vt:lpstr>
      <vt:lpstr>1500’s and 1600’s were a time of large population growth.  Many branches of Haworth families developed in different Rossendale locations.  Not as much land was available for younger sons.  People were mostly farmers of small holdings, and shepherds.  Many were involved in the developing wool and cloth trade, mostly as small family “cottage weavers.”</vt:lpstr>
      <vt:lpstr>ROSSENDALE</vt:lpstr>
      <vt:lpstr>ROSSENDALE                                                                                                   LANCASHIRE</vt:lpstr>
      <vt:lpstr>The Years of the English Civil War 1642-1651  Troubled and turbulent times;  Rossendale was mostly for rule by Parliament rather than by a monarch.  Order was disturbed and parish registers and court rolls were poorly kept, sometimes with large gaps.  James Haworth and Isabel (George’s parents) were growing up into their teen years amongst a disturbed society.</vt:lpstr>
      <vt:lpstr>THE APPEARANCE OF “NON-CONFORMISTS”</vt:lpstr>
      <vt:lpstr>George the Immigrant’s Family</vt:lpstr>
      <vt:lpstr>Isabel ____ Haworth Ormerod was buried 1707 at Chapel Hill FBG – established 1663</vt:lpstr>
      <vt:lpstr>George’s Early Life</vt:lpstr>
      <vt:lpstr>THE “SUFFERINGS” AND THE EMIGRANTS</vt:lpstr>
      <vt:lpstr>FROM “EMIGRANT” to “IMMIGRANT”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Haworth</dc:title>
  <dc:creator>Marilyn Winton Totten</dc:creator>
  <cp:lastModifiedBy>Ron Haworth</cp:lastModifiedBy>
  <cp:revision>68</cp:revision>
  <dcterms:created xsi:type="dcterms:W3CDTF">2021-05-18T00:45:30Z</dcterms:created>
  <dcterms:modified xsi:type="dcterms:W3CDTF">2021-06-20T18:33:22Z</dcterms:modified>
</cp:coreProperties>
</file>